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62" r:id="rId3"/>
    <p:sldId id="263" r:id="rId4"/>
    <p:sldId id="310" r:id="rId5"/>
    <p:sldId id="301" r:id="rId6"/>
    <p:sldId id="309" r:id="rId7"/>
    <p:sldId id="267" r:id="rId8"/>
    <p:sldId id="268" r:id="rId9"/>
    <p:sldId id="269" r:id="rId10"/>
    <p:sldId id="270" r:id="rId11"/>
    <p:sldId id="271" r:id="rId12"/>
    <p:sldId id="272" r:id="rId13"/>
    <p:sldId id="273" r:id="rId14"/>
    <p:sldId id="292" r:id="rId15"/>
    <p:sldId id="276" r:id="rId16"/>
    <p:sldId id="300" r:id="rId17"/>
    <p:sldId id="264" r:id="rId18"/>
    <p:sldId id="265" r:id="rId19"/>
    <p:sldId id="311" r:id="rId20"/>
    <p:sldId id="274" r:id="rId21"/>
    <p:sldId id="299" r:id="rId22"/>
    <p:sldId id="257" r:id="rId23"/>
    <p:sldId id="258" r:id="rId24"/>
    <p:sldId id="259" r:id="rId25"/>
    <p:sldId id="298" r:id="rId26"/>
    <p:sldId id="266" r:id="rId27"/>
    <p:sldId id="296" r:id="rId28"/>
    <p:sldId id="295" r:id="rId29"/>
    <p:sldId id="297" r:id="rId30"/>
    <p:sldId id="261" r:id="rId31"/>
    <p:sldId id="293" r:id="rId32"/>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12373"/>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21E4AEA4-8DFA-4A89-87EB-49C32662AFE0}" styleName="Средний стиль 2 — акцент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00A15C55-8517-42AA-B614-E9B94910E393}" styleName="Средний стиль 2 — акцент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66" d="100"/>
          <a:sy n="66" d="100"/>
        </p:scale>
        <p:origin x="48" y="12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heme" Target="theme/theme1.xml"/></Relationships>
</file>

<file path=ppt/charts/_rels/chart1.xml.rels><?xml version="1.0" encoding="UTF-8" standalone="yes"?>
<Relationships xmlns="http://schemas.openxmlformats.org/package/2006/relationships"><Relationship Id="rId3" Type="http://schemas.openxmlformats.org/officeDocument/2006/relationships/oleObject" Target="file:///C:\Users\&#1040;&#1085;&#1090;&#1086;&#1085;&#1080;&#1085;&#1072;\Desktop\&#1044;&#1072;&#1085;&#1085;&#1099;&#1077;%20&#1076;&#1083;&#1103;%20&#1087;&#1088;&#1077;&#1079;&#1077;&#1085;&#1090;&#1072;&#1094;&#1080;&#1080;.xlsx" TargetMode="External"/><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oleObject" Target="&#1050;&#1085;&#1080;&#1075;&#1072;1" TargetMode="External"/><Relationship Id="rId2" Type="http://schemas.microsoft.com/office/2011/relationships/chartColorStyle" Target="colors2.xml"/><Relationship Id="rId1" Type="http://schemas.microsoft.com/office/2011/relationships/chartStyle" Target="style2.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ru-RU"/>
  <c:roundedCorners val="0"/>
  <mc:AlternateContent xmlns:mc="http://schemas.openxmlformats.org/markup-compatibility/2006">
    <mc:Choice xmlns:c14="http://schemas.microsoft.com/office/drawing/2007/8/2/chart" Requires="c14">
      <c14:style val="104"/>
    </mc:Choice>
    <mc:Fallback>
      <c:style val="4"/>
    </mc:Fallback>
  </mc:AlternateContent>
  <c:chart>
    <c:autoTitleDeleted val="1"/>
    <c:plotArea>
      <c:layout/>
      <c:barChart>
        <c:barDir val="col"/>
        <c:grouping val="clustered"/>
        <c:varyColors val="0"/>
        <c:ser>
          <c:idx val="0"/>
          <c:order val="0"/>
          <c:tx>
            <c:strRef>
              <c:f>Лист1!$C$1</c:f>
              <c:strCache>
                <c:ptCount val="1"/>
                <c:pt idx="0">
                  <c:v>Базовый</c:v>
                </c:pt>
              </c:strCache>
            </c:strRef>
          </c:tx>
          <c:spPr>
            <a:gradFill rotWithShape="1">
              <a:gsLst>
                <a:gs pos="0">
                  <a:schemeClr val="accent2">
                    <a:lumMod val="110000"/>
                    <a:satMod val="105000"/>
                    <a:tint val="67000"/>
                  </a:schemeClr>
                </a:gs>
                <a:gs pos="50000">
                  <a:schemeClr val="accent2">
                    <a:lumMod val="105000"/>
                    <a:satMod val="103000"/>
                    <a:tint val="73000"/>
                  </a:schemeClr>
                </a:gs>
                <a:gs pos="100000">
                  <a:schemeClr val="accent2">
                    <a:lumMod val="105000"/>
                    <a:satMod val="109000"/>
                    <a:tint val="81000"/>
                  </a:schemeClr>
                </a:gs>
              </a:gsLst>
              <a:lin ang="5400000" scaled="0"/>
            </a:gradFill>
            <a:ln w="9525" cap="flat" cmpd="sng" algn="ctr">
              <a:solidFill>
                <a:schemeClr val="accent2">
                  <a:shade val="95000"/>
                </a:schemeClr>
              </a:solidFill>
              <a:round/>
            </a:ln>
            <a:effectLst/>
          </c:spPr>
          <c:invertIfNegative val="0"/>
          <c:dLbls>
            <c:dLbl>
              <c:idx val="3"/>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B272-4815-B2C9-98017063511A}"/>
                </c:ext>
              </c:extLst>
            </c:dLbl>
            <c:dLbl>
              <c:idx val="6"/>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B272-4815-B2C9-98017063511A}"/>
                </c:ext>
              </c:extLst>
            </c:dLbl>
            <c:dLbl>
              <c:idx val="11"/>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B272-4815-B2C9-98017063511A}"/>
                </c:ext>
              </c:extLst>
            </c:dLbl>
            <c:dLbl>
              <c:idx val="21"/>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B272-4815-B2C9-98017063511A}"/>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50000"/>
                        <a:lumOff val="50000"/>
                      </a:schemeClr>
                    </a:solidFill>
                    <a:latin typeface="+mn-lt"/>
                    <a:ea typeface="+mn-ea"/>
                    <a:cs typeface="+mn-cs"/>
                  </a:defRPr>
                </a:pPr>
                <a:endParaRPr lang="ru-RU"/>
              </a:p>
            </c:txPr>
            <c:showLegendKey val="0"/>
            <c:showVal val="0"/>
            <c:showCatName val="0"/>
            <c:showSerName val="0"/>
            <c:showPercent val="0"/>
            <c:showBubbleSize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numRef>
              <c:f>Лист1!$A$2:$A$23</c:f>
              <c:numCache>
                <c:formatCode>General</c:formatCode>
                <c:ptCount val="22"/>
                <c:pt idx="0">
                  <c:v>2014</c:v>
                </c:pt>
                <c:pt idx="1">
                  <c:v>2015</c:v>
                </c:pt>
                <c:pt idx="2">
                  <c:v>2016</c:v>
                </c:pt>
                <c:pt idx="3">
                  <c:v>2017</c:v>
                </c:pt>
                <c:pt idx="4">
                  <c:v>2018</c:v>
                </c:pt>
                <c:pt idx="5">
                  <c:v>2019</c:v>
                </c:pt>
                <c:pt idx="6">
                  <c:v>2020</c:v>
                </c:pt>
                <c:pt idx="7">
                  <c:v>2021</c:v>
                </c:pt>
                <c:pt idx="8">
                  <c:v>2022</c:v>
                </c:pt>
                <c:pt idx="9">
                  <c:v>2023</c:v>
                </c:pt>
                <c:pt idx="10">
                  <c:v>2024</c:v>
                </c:pt>
                <c:pt idx="11">
                  <c:v>2025</c:v>
                </c:pt>
                <c:pt idx="12">
                  <c:v>2026</c:v>
                </c:pt>
                <c:pt idx="13">
                  <c:v>2027</c:v>
                </c:pt>
                <c:pt idx="14">
                  <c:v>2028</c:v>
                </c:pt>
                <c:pt idx="15">
                  <c:v>2029</c:v>
                </c:pt>
                <c:pt idx="16">
                  <c:v>2030</c:v>
                </c:pt>
                <c:pt idx="17">
                  <c:v>2031</c:v>
                </c:pt>
                <c:pt idx="18">
                  <c:v>2032</c:v>
                </c:pt>
                <c:pt idx="19">
                  <c:v>2033</c:v>
                </c:pt>
                <c:pt idx="20">
                  <c:v>2034</c:v>
                </c:pt>
                <c:pt idx="21">
                  <c:v>2035</c:v>
                </c:pt>
              </c:numCache>
            </c:numRef>
          </c:cat>
          <c:val>
            <c:numRef>
              <c:f>Лист1!$C$2:$C$23</c:f>
              <c:numCache>
                <c:formatCode>General</c:formatCode>
                <c:ptCount val="22"/>
                <c:pt idx="0">
                  <c:v>4162.1000000000004</c:v>
                </c:pt>
                <c:pt idx="1">
                  <c:v>3329.1</c:v>
                </c:pt>
                <c:pt idx="2">
                  <c:v>3038.6</c:v>
                </c:pt>
                <c:pt idx="3">
                  <c:v>3664.6</c:v>
                </c:pt>
                <c:pt idx="4" formatCode="0.0">
                  <c:v>3693.9168</c:v>
                </c:pt>
                <c:pt idx="5" formatCode="0.0">
                  <c:v>3723.4681344000001</c:v>
                </c:pt>
                <c:pt idx="6" formatCode="0.0">
                  <c:v>3753.2558794751999</c:v>
                </c:pt>
                <c:pt idx="7" formatCode="0.0">
                  <c:v>3824.5677411852284</c:v>
                </c:pt>
                <c:pt idx="8" formatCode="0.0">
                  <c:v>3897.2345282677466</c:v>
                </c:pt>
                <c:pt idx="9" formatCode="0.0">
                  <c:v>3971.2819843048337</c:v>
                </c:pt>
                <c:pt idx="10" formatCode="0.0">
                  <c:v>4046.7363420066258</c:v>
                </c:pt>
                <c:pt idx="11" formatCode="0.0">
                  <c:v>4123.6243325047535</c:v>
                </c:pt>
                <c:pt idx="12" formatCode="0.0">
                  <c:v>4280.3220571399324</c:v>
                </c:pt>
                <c:pt idx="13" formatCode="0.0">
                  <c:v>4442.97429531125</c:v>
                </c:pt>
                <c:pt idx="14" formatCode="0.0">
                  <c:v>4611.8073185330777</c:v>
                </c:pt>
                <c:pt idx="15" formatCode="0.0">
                  <c:v>4787.0559966373366</c:v>
                </c:pt>
                <c:pt idx="16" formatCode="0.0">
                  <c:v>4968.9641245095563</c:v>
                </c:pt>
                <c:pt idx="17" formatCode="0.0">
                  <c:v>5157.7847612409169</c:v>
                </c:pt>
                <c:pt idx="18" formatCode="0.0">
                  <c:v>5353.7805821680704</c:v>
                </c:pt>
                <c:pt idx="19" formatCode="0.0">
                  <c:v>5557.2242442904608</c:v>
                </c:pt>
                <c:pt idx="20" formatCode="0.0">
                  <c:v>5768.3987655734982</c:v>
                </c:pt>
                <c:pt idx="21" formatCode="0.0">
                  <c:v>5987.5979186652894</c:v>
                </c:pt>
              </c:numCache>
            </c:numRef>
          </c:val>
          <c:extLst>
            <c:ext xmlns:c16="http://schemas.microsoft.com/office/drawing/2014/chart" uri="{C3380CC4-5D6E-409C-BE32-E72D297353CC}">
              <c16:uniqueId val="{00000000-B272-4815-B2C9-98017063511A}"/>
            </c:ext>
          </c:extLst>
        </c:ser>
        <c:dLbls>
          <c:showLegendKey val="0"/>
          <c:showVal val="0"/>
          <c:showCatName val="0"/>
          <c:showSerName val="0"/>
          <c:showPercent val="0"/>
          <c:showBubbleSize val="0"/>
        </c:dLbls>
        <c:gapWidth val="100"/>
        <c:overlap val="-24"/>
        <c:axId val="76337536"/>
        <c:axId val="76339072"/>
      </c:barChart>
      <c:catAx>
        <c:axId val="7633753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50000"/>
                    <a:lumOff val="50000"/>
                  </a:schemeClr>
                </a:solidFill>
                <a:latin typeface="+mn-lt"/>
                <a:ea typeface="+mn-ea"/>
                <a:cs typeface="+mn-cs"/>
              </a:defRPr>
            </a:pPr>
            <a:endParaRPr lang="ru-RU"/>
          </a:p>
        </c:txPr>
        <c:crossAx val="76339072"/>
        <c:crosses val="autoZero"/>
        <c:auto val="1"/>
        <c:lblAlgn val="ctr"/>
        <c:lblOffset val="100"/>
        <c:noMultiLvlLbl val="0"/>
      </c:catAx>
      <c:valAx>
        <c:axId val="76339072"/>
        <c:scaling>
          <c:orientation val="minMax"/>
          <c:max val="8000"/>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50000"/>
                    <a:lumOff val="50000"/>
                  </a:schemeClr>
                </a:solidFill>
                <a:latin typeface="+mn-lt"/>
                <a:ea typeface="+mn-ea"/>
                <a:cs typeface="+mn-cs"/>
              </a:defRPr>
            </a:pPr>
            <a:endParaRPr lang="ru-RU"/>
          </a:p>
        </c:txPr>
        <c:crossAx val="76337536"/>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ru-RU"/>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ru-RU"/>
  <c:roundedCorners val="0"/>
  <mc:AlternateContent xmlns:mc="http://schemas.openxmlformats.org/markup-compatibility/2006">
    <mc:Choice xmlns:c14="http://schemas.microsoft.com/office/drawing/2007/8/2/chart" Requires="c14">
      <c14:style val="104"/>
    </mc:Choice>
    <mc:Fallback>
      <c:style val="4"/>
    </mc:Fallback>
  </mc:AlternateContent>
  <c:chart>
    <c:autoTitleDeleted val="0"/>
    <c:plotArea>
      <c:layout/>
      <c:barChart>
        <c:barDir val="col"/>
        <c:grouping val="clustered"/>
        <c:varyColors val="0"/>
        <c:ser>
          <c:idx val="0"/>
          <c:order val="0"/>
          <c:spPr>
            <a:solidFill>
              <a:schemeClr val="accent2"/>
            </a:solidFill>
            <a:ln>
              <a:noFill/>
            </a:ln>
            <a:effectLst/>
          </c:spPr>
          <c:invertIfNegative val="0"/>
          <c:dLbls>
            <c:dLbl>
              <c:idx val="3"/>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6A57-4135-BDF2-7DEF8B41ABC0}"/>
                </c:ext>
              </c:extLst>
            </c:dLbl>
            <c:dLbl>
              <c:idx val="6"/>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6A57-4135-BDF2-7DEF8B41ABC0}"/>
                </c:ext>
              </c:extLst>
            </c:dLbl>
            <c:dLbl>
              <c:idx val="11"/>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6A57-4135-BDF2-7DEF8B41ABC0}"/>
                </c:ext>
              </c:extLst>
            </c:dLbl>
            <c:dLbl>
              <c:idx val="21"/>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6A57-4135-BDF2-7DEF8B41ABC0}"/>
                </c:ext>
              </c:extLst>
            </c:dLbl>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solidFill>
                    <a:latin typeface="Arial Narrow" panose="020B0606020202030204" pitchFamily="34" charset="0"/>
                    <a:ea typeface="+mn-ea"/>
                    <a:cs typeface="+mn-cs"/>
                  </a:defRPr>
                </a:pPr>
                <a:endParaRPr lang="ru-RU"/>
              </a:p>
            </c:txPr>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prstDash val="solid"/>
                      <a:round/>
                    </a:ln>
                    <a:effectLst/>
                  </c:spPr>
                </c15:leaderLines>
              </c:ext>
            </c:extLst>
          </c:dLbls>
          <c:cat>
            <c:numRef>
              <c:f>Лист1!$A$2:$A$23</c:f>
              <c:numCache>
                <c:formatCode>General</c:formatCode>
                <c:ptCount val="22"/>
                <c:pt idx="0">
                  <c:v>2014</c:v>
                </c:pt>
                <c:pt idx="1">
                  <c:v>2015</c:v>
                </c:pt>
                <c:pt idx="2">
                  <c:v>2016</c:v>
                </c:pt>
                <c:pt idx="3">
                  <c:v>2017</c:v>
                </c:pt>
                <c:pt idx="4">
                  <c:v>2018</c:v>
                </c:pt>
                <c:pt idx="5">
                  <c:v>2019</c:v>
                </c:pt>
                <c:pt idx="6">
                  <c:v>2020</c:v>
                </c:pt>
                <c:pt idx="7">
                  <c:v>2021</c:v>
                </c:pt>
                <c:pt idx="8">
                  <c:v>2022</c:v>
                </c:pt>
                <c:pt idx="9">
                  <c:v>2023</c:v>
                </c:pt>
                <c:pt idx="10">
                  <c:v>2024</c:v>
                </c:pt>
                <c:pt idx="11">
                  <c:v>2025</c:v>
                </c:pt>
                <c:pt idx="12">
                  <c:v>2026</c:v>
                </c:pt>
                <c:pt idx="13">
                  <c:v>2027</c:v>
                </c:pt>
                <c:pt idx="14">
                  <c:v>2028</c:v>
                </c:pt>
                <c:pt idx="15">
                  <c:v>2029</c:v>
                </c:pt>
                <c:pt idx="16">
                  <c:v>2030</c:v>
                </c:pt>
                <c:pt idx="17">
                  <c:v>2031</c:v>
                </c:pt>
                <c:pt idx="18">
                  <c:v>2032</c:v>
                </c:pt>
                <c:pt idx="19">
                  <c:v>2033</c:v>
                </c:pt>
                <c:pt idx="20">
                  <c:v>2034</c:v>
                </c:pt>
                <c:pt idx="21">
                  <c:v>2035</c:v>
                </c:pt>
              </c:numCache>
            </c:numRef>
          </c:cat>
          <c:val>
            <c:numRef>
              <c:f>Лист1!$D$2:$D$23</c:f>
              <c:numCache>
                <c:formatCode>General</c:formatCode>
                <c:ptCount val="22"/>
                <c:pt idx="0">
                  <c:v>4162.1000000000004</c:v>
                </c:pt>
                <c:pt idx="1">
                  <c:v>3329.1</c:v>
                </c:pt>
                <c:pt idx="2">
                  <c:v>3038.6</c:v>
                </c:pt>
                <c:pt idx="3">
                  <c:v>3664.6</c:v>
                </c:pt>
                <c:pt idx="4" formatCode="0.0">
                  <c:v>3712.2397999999994</c:v>
                </c:pt>
                <c:pt idx="5" formatCode="0.0">
                  <c:v>3760.4989173999998</c:v>
                </c:pt>
                <c:pt idx="6" formatCode="0.0">
                  <c:v>3809.3854033261982</c:v>
                </c:pt>
                <c:pt idx="7" formatCode="0.0">
                  <c:v>3927.4763508293108</c:v>
                </c:pt>
                <c:pt idx="8" formatCode="0.0">
                  <c:v>4049.2281177050181</c:v>
                </c:pt>
                <c:pt idx="9" formatCode="0.0">
                  <c:v>4174.7541893538755</c:v>
                </c:pt>
                <c:pt idx="10" formatCode="0.0">
                  <c:v>4304.1715692238449</c:v>
                </c:pt>
                <c:pt idx="11" formatCode="0.0">
                  <c:v>4437.6008878697821</c:v>
                </c:pt>
                <c:pt idx="12" formatCode="0.0">
                  <c:v>4668.3561340390133</c:v>
                </c:pt>
                <c:pt idx="13" formatCode="0.0">
                  <c:v>4911.110653009041</c:v>
                </c:pt>
                <c:pt idx="14" formatCode="0.0">
                  <c:v>5166.4884069655091</c:v>
                </c:pt>
                <c:pt idx="15" formatCode="0.0">
                  <c:v>5435.1458041277183</c:v>
                </c:pt>
                <c:pt idx="16" formatCode="0.0">
                  <c:v>5717.7733859423524</c:v>
                </c:pt>
                <c:pt idx="17" formatCode="0.0">
                  <c:v>6015.0976020113594</c:v>
                </c:pt>
                <c:pt idx="18" formatCode="0.0">
                  <c:v>6327.8826773159526</c:v>
                </c:pt>
                <c:pt idx="19" formatCode="0.0">
                  <c:v>6656.9325765363801</c:v>
                </c:pt>
                <c:pt idx="20" formatCode="0.0">
                  <c:v>7003.0930705162718</c:v>
                </c:pt>
                <c:pt idx="21" formatCode="0.0">
                  <c:v>7367.253910183118</c:v>
                </c:pt>
              </c:numCache>
            </c:numRef>
          </c:val>
          <c:extLst>
            <c:ext xmlns:c16="http://schemas.microsoft.com/office/drawing/2014/chart" uri="{C3380CC4-5D6E-409C-BE32-E72D297353CC}">
              <c16:uniqueId val="{00000000-6A57-4135-BDF2-7DEF8B41ABC0}"/>
            </c:ext>
          </c:extLst>
        </c:ser>
        <c:dLbls>
          <c:showLegendKey val="0"/>
          <c:showVal val="0"/>
          <c:showCatName val="0"/>
          <c:showSerName val="0"/>
          <c:showPercent val="0"/>
          <c:showBubbleSize val="0"/>
        </c:dLbls>
        <c:gapWidth val="37"/>
        <c:overlap val="33"/>
        <c:axId val="78864384"/>
        <c:axId val="78865920"/>
      </c:barChart>
      <c:catAx>
        <c:axId val="7886438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prstDash val="solid"/>
            <a:round/>
          </a:ln>
          <a:effectLst/>
        </c:spPr>
        <c:txPr>
          <a:bodyPr rot="-60000000" spcFirstLastPara="1" vertOverflow="ellipsis" vert="horz" wrap="square" anchor="ctr" anchorCtr="1"/>
          <a:lstStyle/>
          <a:p>
            <a:pPr>
              <a:defRPr sz="1050" b="0" i="0" u="none" strike="noStrike" kern="1200" baseline="0">
                <a:solidFill>
                  <a:schemeClr val="tx1">
                    <a:lumMod val="65000"/>
                    <a:lumOff val="35000"/>
                  </a:schemeClr>
                </a:solidFill>
                <a:latin typeface="Arial Narrow" panose="020B0606020202030204" pitchFamily="34" charset="0"/>
                <a:ea typeface="+mn-ea"/>
                <a:cs typeface="+mn-cs"/>
              </a:defRPr>
            </a:pPr>
            <a:endParaRPr lang="ru-RU"/>
          </a:p>
        </c:txPr>
        <c:crossAx val="78865920"/>
        <c:crosses val="autoZero"/>
        <c:auto val="1"/>
        <c:lblAlgn val="ctr"/>
        <c:lblOffset val="100"/>
        <c:noMultiLvlLbl val="0"/>
      </c:catAx>
      <c:valAx>
        <c:axId val="78865920"/>
        <c:scaling>
          <c:orientation val="minMax"/>
        </c:scaling>
        <c:delete val="0"/>
        <c:axPos val="l"/>
        <c:majorGridlines>
          <c:spPr>
            <a:ln w="9525" cap="flat" cmpd="sng" algn="ctr">
              <a:solidFill>
                <a:schemeClr val="tx1">
                  <a:lumMod val="15000"/>
                  <a:lumOff val="85000"/>
                </a:schemeClr>
              </a:solidFill>
              <a:prstDash val="solid"/>
              <a:round/>
            </a:ln>
            <a:effectLst/>
          </c:spPr>
        </c:majorGridlines>
        <c:numFmt formatCode="General" sourceLinked="1"/>
        <c:majorTickMark val="none"/>
        <c:minorTickMark val="none"/>
        <c:tickLblPos val="nextTo"/>
        <c:spPr>
          <a:noFill/>
          <a:ln w="6350" cap="flat" cmpd="sng" algn="ctr">
            <a:noFill/>
            <a:prstDash val="solid"/>
            <a:round/>
          </a:ln>
          <a:effectLst/>
        </c:spPr>
        <c:txPr>
          <a:bodyPr rot="-60000000" spcFirstLastPara="1" vertOverflow="ellipsis" vert="horz" wrap="square" anchor="ctr" anchorCtr="1"/>
          <a:lstStyle/>
          <a:p>
            <a:pPr>
              <a:defRPr sz="1050" b="0" i="0" u="none" strike="noStrike" kern="1200" baseline="0">
                <a:solidFill>
                  <a:schemeClr val="tx1">
                    <a:lumMod val="65000"/>
                    <a:lumOff val="35000"/>
                  </a:schemeClr>
                </a:solidFill>
                <a:latin typeface="Arial Narrow" panose="020B0606020202030204" pitchFamily="34" charset="0"/>
                <a:ea typeface="+mn-ea"/>
                <a:cs typeface="+mn-cs"/>
              </a:defRPr>
            </a:pPr>
            <a:endParaRPr lang="ru-RU"/>
          </a:p>
        </c:txPr>
        <c:crossAx val="78864384"/>
        <c:crosses val="autoZero"/>
        <c:crossBetween val="between"/>
      </c:valAx>
      <c:spPr>
        <a:noFill/>
        <a:ln>
          <a:noFill/>
        </a:ln>
        <a:effectLst/>
      </c:spPr>
    </c:plotArea>
    <c:plotVisOnly val="1"/>
    <c:dispBlanksAs val="gap"/>
    <c:showDLblsOverMax val="0"/>
  </c:chart>
  <c:spPr>
    <a:noFill/>
    <a:ln w="6350" cap="flat" cmpd="sng" algn="ctr">
      <a:noFill/>
      <a:prstDash val="solid"/>
      <a:miter lim="800000"/>
    </a:ln>
    <a:effectLst/>
  </c:spPr>
  <c:txPr>
    <a:bodyPr/>
    <a:lstStyle/>
    <a:p>
      <a:pPr>
        <a:defRPr sz="1050">
          <a:latin typeface="Arial Narrow" panose="020B0606020202030204" pitchFamily="34" charset="0"/>
        </a:defRPr>
      </a:pPr>
      <a:endParaRPr lang="ru-RU"/>
    </a:p>
  </c:txPr>
  <c:externalData r:id="rId3">
    <c:autoUpdate val="0"/>
  </c:externalData>
</c:chartSpace>
</file>

<file path=ppt/charts/colors1.xml><?xml version="1.0" encoding="utf-8"?>
<cs:colorStyle xmlns:cs="http://schemas.microsoft.com/office/drawing/2012/chartStyle" xmlns:a="http://schemas.openxmlformats.org/drawingml/2006/main" meth="withinLinear" id="15">
  <a:schemeClr val="accent2"/>
</cs:colorStyle>
</file>

<file path=ppt/charts/colors2.xml><?xml version="1.0" encoding="utf-8"?>
<cs:colorStyle xmlns:cs="http://schemas.microsoft.com/office/drawing/2012/chartStyle" xmlns:a="http://schemas.openxmlformats.org/drawingml/2006/main" meth="withinLinear" id="15">
  <a:schemeClr val="accent2"/>
</cs:colorStyle>
</file>

<file path=ppt/charts/style1.xml><?xml version="1.0" encoding="utf-8"?>
<cs:chartStyle xmlns:cs="http://schemas.microsoft.com/office/drawing/2012/chartStyle" xmlns:a="http://schemas.openxmlformats.org/drawingml/2006/main" id="206">
  <cs:axisTitle>
    <cs:lnRef idx="0"/>
    <cs:fillRef idx="0"/>
    <cs:effectRef idx="0"/>
    <cs:fontRef idx="minor">
      <a:schemeClr val="tx1">
        <a:lumMod val="50000"/>
        <a:lumOff val="50000"/>
      </a:schemeClr>
    </cs:fontRef>
    <cs:defRPr sz="1197" kern="1200" cap="all"/>
  </cs:axisTitle>
  <cs:categoryAxis>
    <cs:lnRef idx="0"/>
    <cs:fillRef idx="0"/>
    <cs:effectRef idx="0"/>
    <cs:fontRef idx="minor">
      <a:schemeClr val="tx1">
        <a:lumMod val="50000"/>
        <a:lumOff val="50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dk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50000"/>
        <a:lumOff val="50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styleClr val="auto"/>
    </cs:lnRef>
    <cs:fillRef idx="2">
      <cs:styleClr val="auto"/>
    </cs:fillRef>
    <cs:effectRef idx="1"/>
    <cs:fontRef idx="minor">
      <a:schemeClr val="dk1"/>
    </cs:fontRef>
    <cs:spPr>
      <a:ln w="9525" cap="flat" cmpd="sng" algn="ctr">
        <a:solidFill>
          <a:schemeClr val="phClr">
            <a:shade val="95000"/>
          </a:schemeClr>
        </a:solidFill>
        <a:round/>
      </a:ln>
    </cs:spPr>
  </cs:dataPoint>
  <cs:dataPoint3D>
    <cs:lnRef idx="0">
      <cs:styleClr val="auto"/>
    </cs:lnRef>
    <cs:fillRef idx="2">
      <cs:styleClr val="auto"/>
    </cs:fillRef>
    <cs:effectRef idx="1"/>
    <cs:fontRef idx="minor">
      <a:schemeClr val="dk1"/>
    </cs:fontRef>
    <cs:spPr>
      <a:ln w="9525" cap="flat" cmpd="sng" algn="ctr">
        <a:solidFill>
          <a:schemeClr val="phClr">
            <a:shade val="95000"/>
          </a:schemeClr>
        </a:solidFill>
        <a:round/>
      </a:ln>
    </cs:spPr>
  </cs:dataPoint3D>
  <cs:dataPointLine>
    <cs:lnRef idx="0">
      <cs:styleClr val="auto"/>
    </cs:lnRef>
    <cs:fillRef idx="2">
      <cs:styleClr val="auto"/>
    </cs:fillRef>
    <cs:effectRef idx="1"/>
    <cs:fontRef idx="minor">
      <a:schemeClr val="dk1"/>
    </cs:fontRef>
    <cs:spPr>
      <a:ln w="15875" cap="rnd">
        <a:solidFill>
          <a:schemeClr val="phClr"/>
        </a:solidFill>
        <a:round/>
      </a:ln>
    </cs:spPr>
  </cs:dataPointLine>
  <cs:dataPointMarker>
    <cs:lnRef idx="0">
      <cs:styleClr val="auto"/>
    </cs:lnRef>
    <cs:fillRef idx="2">
      <cs:styleClr val="auto"/>
    </cs:fillRef>
    <cs:effectRef idx="1"/>
    <cs:fontRef idx="minor">
      <a:schemeClr val="dk1"/>
    </cs:fontRef>
    <cs:spPr>
      <a:ln w="9525" cap="flat" cmpd="sng" algn="ctr">
        <a:solidFill>
          <a:schemeClr val="phClr">
            <a:shade val="95000"/>
          </a:schemeClr>
        </a:solidFill>
        <a:round/>
      </a:ln>
    </cs:spPr>
  </cs:dataPointMarker>
  <cs:dataPointMarkerLayout symbol="circle" size="4"/>
  <cs:dataPointWireframe>
    <cs:lnRef idx="0">
      <cs:styleClr val="auto"/>
    </cs:lnRef>
    <cs:fillRef idx="2"/>
    <cs:effectRef idx="0"/>
    <cs:fontRef idx="minor">
      <a:schemeClr val="dk1"/>
    </cs:fontRef>
    <cs:spPr>
      <a:ln w="9525" cap="rnd">
        <a:solidFill>
          <a:schemeClr val="phClr"/>
        </a:solidFill>
        <a:round/>
      </a:ln>
    </cs:spPr>
  </cs:dataPointWireframe>
  <cs:dataTable>
    <cs:lnRef idx="0"/>
    <cs:fillRef idx="0"/>
    <cs:effectRef idx="0"/>
    <cs:fontRef idx="minor">
      <a:schemeClr val="tx1">
        <a:lumMod val="50000"/>
        <a:lumOff val="50000"/>
      </a:schemeClr>
    </cs:fontRef>
    <cs:spPr>
      <a:ln w="9525">
        <a:solidFill>
          <a:schemeClr val="tx1">
            <a:lumMod val="15000"/>
            <a:lumOff val="85000"/>
          </a:schemeClr>
        </a:solidFill>
      </a:ln>
    </cs:spPr>
    <cs:defRPr sz="1197" kern="1200"/>
  </cs:dataTable>
  <cs:downBar>
    <cs:lnRef idx="0"/>
    <cs:fillRef idx="0"/>
    <cs:effectRef idx="0"/>
    <cs:fontRef idx="minor">
      <a:schemeClr val="dk1"/>
    </cs:fontRef>
    <cs:spPr>
      <a:solidFill>
        <a:schemeClr val="dk1">
          <a:lumMod val="75000"/>
          <a:lumOff val="25000"/>
        </a:schemeClr>
      </a:solidFill>
      <a:ln w="9525">
        <a:solidFill>
          <a:schemeClr val="tx1">
            <a:lumMod val="50000"/>
            <a:lumOff val="50000"/>
          </a:schemeClr>
        </a:solidFill>
      </a:ln>
    </cs:spPr>
  </cs:downBar>
  <cs:dropLine>
    <cs:lnRef idx="0"/>
    <cs:fillRef idx="0"/>
    <cs:effectRef idx="0"/>
    <cs:fontRef idx="minor">
      <a:schemeClr val="dk1"/>
    </cs:fontRef>
    <cs:spPr>
      <a:ln w="9525">
        <a:solidFill>
          <a:schemeClr val="tx1">
            <a:lumMod val="35000"/>
            <a:lumOff val="65000"/>
          </a:schemeClr>
        </a:solidFill>
        <a:prstDash val="dash"/>
      </a:ln>
    </cs:spPr>
  </cs:dropLine>
  <cs:errorBar>
    <cs:lnRef idx="0"/>
    <cs:fillRef idx="0"/>
    <cs:effectRef idx="0"/>
    <cs:fontRef idx="minor">
      <a:schemeClr val="dk1"/>
    </cs:fontRef>
    <cs:spPr>
      <a:ln w="9525">
        <a:solidFill>
          <a:schemeClr val="tx1">
            <a:lumMod val="50000"/>
            <a:lumOff val="50000"/>
          </a:schemeClr>
        </a:solidFill>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tx1">
            <a:lumMod val="15000"/>
            <a:lumOff val="85000"/>
          </a:schemeClr>
        </a:solidFill>
        <a:round/>
      </a:ln>
    </cs:spPr>
  </cs:gridlineMajor>
  <cs:gridlineMinor>
    <cs:lnRef idx="0"/>
    <cs:fillRef idx="0"/>
    <cs:effectRef idx="0"/>
    <cs:fontRef idx="minor">
      <a:schemeClr val="dk1"/>
    </cs:fontRef>
    <cs:spPr>
      <a:ln>
        <a:solidFill>
          <a:schemeClr val="tx1">
            <a:lumMod val="5000"/>
            <a:lumOff val="95000"/>
          </a:schemeClr>
        </a:solidFill>
      </a:ln>
    </cs:spPr>
  </cs:gridlineMinor>
  <cs:hiLoLine>
    <cs:lnRef idx="0"/>
    <cs:fillRef idx="0"/>
    <cs:effectRef idx="0"/>
    <cs:fontRef idx="minor">
      <a:schemeClr val="dk1"/>
    </cs:fontRef>
    <cs:spPr>
      <a:ln w="9525">
        <a:solidFill>
          <a:schemeClr val="tx1">
            <a:lumMod val="50000"/>
            <a:lumOff val="50000"/>
          </a:schemeClr>
        </a:solidFill>
        <a:prstDash val="dash"/>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50000"/>
        <a:lumOff val="50000"/>
      </a:schemeClr>
    </cs:fontRef>
    <cs:defRPr sz="1197"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50000"/>
        <a:lumOff val="50000"/>
      </a:schemeClr>
    </cs:fontRef>
    <cs:spPr>
      <a:ln w="9525" cap="flat" cmpd="sng" algn="ctr">
        <a:solidFill>
          <a:schemeClr val="tx1">
            <a:lumMod val="15000"/>
            <a:lumOff val="85000"/>
          </a:schemeClr>
        </a:solidFill>
        <a:round/>
      </a:ln>
    </cs:spPr>
    <cs:defRPr sz="1197" kern="1200"/>
  </cs:seriesAxis>
  <cs:seriesLine>
    <cs:lnRef idx="0"/>
    <cs:fillRef idx="0"/>
    <cs:effectRef idx="0"/>
    <cs:fontRef idx="minor">
      <a:schemeClr val="dk1"/>
    </cs:fontRef>
    <cs:spPr>
      <a:ln w="9525">
        <a:solidFill>
          <a:schemeClr val="tx1">
            <a:lumMod val="35000"/>
            <a:lumOff val="65000"/>
          </a:schemeClr>
        </a:solidFill>
        <a:prstDash val="dash"/>
      </a:ln>
    </cs:spPr>
  </cs:seriesLine>
  <cs:title>
    <cs:lnRef idx="0"/>
    <cs:fillRef idx="0"/>
    <cs:effectRef idx="0"/>
    <cs:fontRef idx="minor">
      <a:schemeClr val="tx1">
        <a:lumMod val="50000"/>
        <a:lumOff val="50000"/>
      </a:schemeClr>
    </cs:fontRef>
    <cs:defRPr sz="1862" kern="1200" cap="none" spc="20" baseline="0"/>
  </cs:title>
  <cs:trendline>
    <cs:lnRef idx="0">
      <cs:styleClr val="auto"/>
    </cs:lnRef>
    <cs:fillRef idx="2"/>
    <cs:effectRef idx="0"/>
    <cs:fontRef idx="minor">
      <a:schemeClr val="dk1"/>
    </cs:fontRef>
    <cs:spPr>
      <a:ln w="9525" cap="rnd">
        <a:solidFill>
          <a:schemeClr val="phClr"/>
        </a:solidFill>
      </a:ln>
    </cs:spPr>
  </cs:trendline>
  <cs:trendlineLabel>
    <cs:lnRef idx="0"/>
    <cs:fillRef idx="0"/>
    <cs:effectRef idx="0"/>
    <cs:fontRef idx="minor">
      <a:schemeClr val="tx1">
        <a:lumMod val="50000"/>
        <a:lumOff val="50000"/>
      </a:schemeClr>
    </cs:fontRef>
    <cs:defRPr sz="1197" kern="1200"/>
  </cs:trendlineLabel>
  <cs:upBar>
    <cs:lnRef idx="0"/>
    <cs:fillRef idx="0"/>
    <cs:effectRef idx="0"/>
    <cs:fontRef idx="minor">
      <a:schemeClr val="dk1"/>
    </cs:fontRef>
    <cs:spPr>
      <a:solidFill>
        <a:schemeClr val="lt1"/>
      </a:solidFill>
      <a:ln w="9525">
        <a:solidFill>
          <a:schemeClr val="tx1">
            <a:lumMod val="50000"/>
            <a:lumOff val="50000"/>
          </a:schemeClr>
        </a:solidFill>
      </a:ln>
    </cs:spPr>
  </cs:upBar>
  <cs:valueAxis>
    <cs:lnRef idx="0"/>
    <cs:fillRef idx="0"/>
    <cs:effectRef idx="0"/>
    <cs:fontRef idx="minor">
      <a:schemeClr val="tx1">
        <a:lumMod val="50000"/>
        <a:lumOff val="50000"/>
      </a:schemeClr>
    </cs:fontRef>
    <cs:defRPr sz="1197" kern="1200"/>
  </cs:valueAxis>
  <cs:wall>
    <cs:lnRef idx="0"/>
    <cs:fillRef idx="0"/>
    <cs:effectRef idx="0"/>
    <cs:fontRef idx="minor">
      <a:schemeClr val="dk1"/>
    </cs:fontRef>
  </cs:wall>
</cs:chartStyle>
</file>

<file path=ppt/charts/style2.xml><?xml version="1.0" encoding="utf-8"?>
<cs:chartStyle xmlns:cs="http://schemas.microsoft.com/office/drawing/2012/chartStyle" xmlns:a="http://schemas.openxmlformats.org/drawingml/2006/main" id="102">
  <cs:axisTitle>
    <cs:lnRef idx="0"/>
    <cs:fillRef idx="0"/>
    <cs:effectRef idx="0"/>
    <cs:fontRef idx="minor">
      <a:schemeClr val="tx1"/>
    </cs:fontRef>
    <cs:defRPr sz="1000" b="1" kern="1200"/>
  </cs:axisTitle>
  <cs:categoryAxis>
    <cs:lnRef idx="1">
      <a:schemeClr val="tx1">
        <a:tint val="75000"/>
      </a:schemeClr>
    </cs:lnRef>
    <cs:fillRef idx="0"/>
    <cs:effectRef idx="0"/>
    <cs:fontRef idx="minor">
      <a:schemeClr val="tx1"/>
    </cs:fontRef>
    <cs:spPr>
      <a:ln>
        <a:round/>
      </a:ln>
    </cs:spPr>
    <cs:defRPr sz="1000" kern="1200"/>
  </cs:categoryAxis>
  <cs:chartArea mods="allowNoFillOverride allowNoLineOverride">
    <cs:lnRef idx="1">
      <a:schemeClr val="tx1">
        <a:tint val="75000"/>
      </a:schemeClr>
    </cs:lnRef>
    <cs:fillRef idx="1">
      <a:schemeClr val="bg1"/>
    </cs:fillRef>
    <cs:effectRef idx="0"/>
    <cs:fontRef idx="minor">
      <a:schemeClr val="tx1"/>
    </cs:fontRef>
    <cs:spPr>
      <a:ln>
        <a:round/>
      </a:ln>
    </cs:spPr>
    <cs:defRPr sz="1000" kern="1200"/>
  </cs:chartArea>
  <cs:dataLabel>
    <cs:lnRef idx="0"/>
    <cs:fillRef idx="0"/>
    <cs:effectRef idx="0"/>
    <cs:fontRef idx="minor">
      <a:schemeClr val="tx1"/>
    </cs:fontRef>
    <cs:defRPr sz="1000" kern="1200"/>
  </cs:dataLabel>
  <cs:dataLabelCallout>
    <cs:lnRef idx="0"/>
    <cs:fillRef idx="0"/>
    <cs:effectRef idx="0"/>
    <cs:fontRef idx="minor">
      <a:schemeClr val="dk1"/>
    </cs:fontRef>
    <cs:spPr>
      <a:solidFill>
        <a:schemeClr val="lt1"/>
      </a:solidFill>
      <a:ln>
        <a:solidFill>
          <a:schemeClr val="dk1">
            <a:lumMod val="65000"/>
            <a:lumOff val="35000"/>
          </a:schemeClr>
        </a:solidFill>
      </a:ln>
    </cs:spPr>
    <cs:defRPr sz="1000" kern="1200"/>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1">
      <cs:styleClr val="auto"/>
    </cs:lnRef>
    <cs:lineWidthScale>3</cs:lineWidthScale>
    <cs:fillRef idx="0"/>
    <cs:effectRef idx="0"/>
    <cs:fontRef idx="minor">
      <a:schemeClr val="tx1"/>
    </cs:fontRef>
    <cs:spPr>
      <a:ln cap="rnd">
        <a:round/>
      </a:ln>
    </cs:spPr>
  </cs:dataPointLine>
  <cs:dataPointMarker>
    <cs:lnRef idx="1">
      <cs:styleClr val="auto"/>
    </cs:lnRef>
    <cs:fillRef idx="1">
      <cs:styleClr val="auto"/>
    </cs:fillRef>
    <cs:effectRef idx="0"/>
    <cs:fontRef idx="minor">
      <a:schemeClr val="tx1"/>
    </cs:fontRef>
    <cs:spPr>
      <a:ln>
        <a:round/>
      </a:ln>
    </cs:spPr>
  </cs:dataPointMarker>
  <cs:dataPointMarkerLayout/>
  <cs:dataPointWireframe>
    <cs:lnRef idx="1">
      <cs:styleClr val="auto"/>
    </cs:lnRef>
    <cs:fillRef idx="0"/>
    <cs:effectRef idx="0"/>
    <cs:fontRef idx="minor">
      <a:schemeClr val="tx1"/>
    </cs:fontRef>
    <cs:spPr>
      <a:ln>
        <a:round/>
      </a:ln>
    </cs:spPr>
  </cs:dataPointWireframe>
  <cs:dataTable>
    <cs:lnRef idx="1">
      <a:schemeClr val="tx1">
        <a:tint val="75000"/>
      </a:schemeClr>
    </cs:lnRef>
    <cs:fillRef idx="0"/>
    <cs:effectRef idx="0"/>
    <cs:fontRef idx="minor">
      <a:schemeClr val="tx1"/>
    </cs:fontRef>
    <cs:spPr>
      <a:ln>
        <a:round/>
      </a:ln>
    </cs:spPr>
    <cs:defRPr sz="1000" kern="1200"/>
  </cs:dataTable>
  <cs:downBar>
    <cs:lnRef idx="1">
      <a:schemeClr val="tx1"/>
    </cs:lnRef>
    <cs:fillRef idx="1">
      <a:schemeClr val="dk1">
        <a:tint val="95000"/>
      </a:schemeClr>
    </cs:fillRef>
    <cs:effectRef idx="0"/>
    <cs:fontRef idx="minor">
      <a:schemeClr val="tx1"/>
    </cs:fontRef>
    <cs:spPr>
      <a:ln>
        <a:round/>
      </a:ln>
    </cs:spPr>
  </cs:downBar>
  <cs:dropLine>
    <cs:lnRef idx="1">
      <a:schemeClr val="tx1"/>
    </cs:lnRef>
    <cs:fillRef idx="0"/>
    <cs:effectRef idx="0"/>
    <cs:fontRef idx="minor">
      <a:schemeClr val="tx1"/>
    </cs:fontRef>
    <cs:spPr>
      <a:ln>
        <a:round/>
      </a:ln>
    </cs:spPr>
  </cs:dropLine>
  <cs:errorBar>
    <cs:lnRef idx="1">
      <a:schemeClr val="tx1"/>
    </cs:lnRef>
    <cs:fillRef idx="1">
      <a:schemeClr val="tx1"/>
    </cs:fillRef>
    <cs:effectRef idx="0"/>
    <cs:fontRef idx="minor">
      <a:schemeClr val="tx1"/>
    </cs:fontRef>
    <cs:spPr>
      <a:ln>
        <a:round/>
      </a:ln>
    </cs:spPr>
  </cs:errorBar>
  <cs:floor>
    <cs:lnRef idx="1">
      <a:schemeClr val="tx1">
        <a:tint val="75000"/>
      </a:schemeClr>
    </cs:lnRef>
    <cs:fillRef idx="0"/>
    <cs:effectRef idx="0"/>
    <cs:fontRef idx="minor">
      <a:schemeClr val="tx1"/>
    </cs:fontRef>
    <cs:spPr>
      <a:ln>
        <a:round/>
      </a:ln>
    </cs:spPr>
  </cs:floor>
  <cs:gridlineMajor>
    <cs:lnRef idx="1">
      <a:schemeClr val="tx1">
        <a:tint val="75000"/>
      </a:schemeClr>
    </cs:lnRef>
    <cs:fillRef idx="0"/>
    <cs:effectRef idx="0"/>
    <cs:fontRef idx="minor">
      <a:schemeClr val="tx1"/>
    </cs:fontRef>
    <cs:spPr>
      <a:ln>
        <a:round/>
      </a:ln>
    </cs:spPr>
  </cs:gridlineMajor>
  <cs:gridlineMinor>
    <cs:lnRef idx="1">
      <a:schemeClr val="tx1">
        <a:tint val="50000"/>
      </a:schemeClr>
    </cs:lnRef>
    <cs:fillRef idx="0"/>
    <cs:effectRef idx="0"/>
    <cs:fontRef idx="minor">
      <a:schemeClr val="tx1"/>
    </cs:fontRef>
    <cs:spPr>
      <a:ln>
        <a:round/>
      </a:ln>
    </cs:spPr>
  </cs:gridlineMinor>
  <cs:hiLoLine>
    <cs:lnRef idx="1">
      <a:schemeClr val="tx1"/>
    </cs:lnRef>
    <cs:fillRef idx="0"/>
    <cs:effectRef idx="0"/>
    <cs:fontRef idx="minor">
      <a:schemeClr val="tx1"/>
    </cs:fontRef>
    <cs:spPr>
      <a:ln>
        <a:round/>
      </a:ln>
    </cs:spPr>
  </cs:hiLoLine>
  <cs:leaderLine>
    <cs:lnRef idx="1">
      <a:schemeClr val="tx1"/>
    </cs:lnRef>
    <cs:fillRef idx="0"/>
    <cs:effectRef idx="0"/>
    <cs:fontRef idx="minor">
      <a:schemeClr val="tx1"/>
    </cs:fontRef>
    <cs:spPr>
      <a:ln>
        <a:round/>
      </a:ln>
    </cs:spPr>
  </cs:leaderLine>
  <cs:legend>
    <cs:lnRef idx="0"/>
    <cs:fillRef idx="0"/>
    <cs:effectRef idx="0"/>
    <cs:fontRef idx="minor">
      <a:schemeClr val="tx1"/>
    </cs:fontRef>
    <cs:defRPr sz="1000" kern="1200"/>
  </cs:legend>
  <cs:plotArea mods="allowNoFillOverride allowNoLineOverride">
    <cs:lnRef idx="0"/>
    <cs:fillRef idx="1">
      <a:schemeClr val="bg1"/>
    </cs:fillRef>
    <cs:effectRef idx="0"/>
    <cs:fontRef idx="minor">
      <a:schemeClr val="tx1"/>
    </cs:fontRef>
  </cs:plotArea>
  <cs:plotArea3D>
    <cs:lnRef idx="0"/>
    <cs:fillRef idx="0"/>
    <cs:effectRef idx="0"/>
    <cs:fontRef idx="minor">
      <a:schemeClr val="tx1"/>
    </cs:fontRef>
  </cs:plotArea3D>
  <cs:seriesAxis>
    <cs:lnRef idx="1">
      <a:schemeClr val="tx1">
        <a:tint val="75000"/>
      </a:schemeClr>
    </cs:lnRef>
    <cs:fillRef idx="0"/>
    <cs:effectRef idx="0"/>
    <cs:fontRef idx="minor">
      <a:schemeClr val="tx1"/>
    </cs:fontRef>
    <cs:spPr>
      <a:ln>
        <a:round/>
      </a:ln>
    </cs:spPr>
    <cs:defRPr sz="1000" kern="1200"/>
  </cs:seriesAxis>
  <cs:seriesLine>
    <cs:lnRef idx="1">
      <a:schemeClr val="tx1"/>
    </cs:lnRef>
    <cs:fillRef idx="0"/>
    <cs:effectRef idx="0"/>
    <cs:fontRef idx="minor">
      <a:schemeClr val="tx1"/>
    </cs:fontRef>
    <cs:spPr>
      <a:ln>
        <a:round/>
      </a:ln>
    </cs:spPr>
  </cs:seriesLine>
  <cs:title>
    <cs:lnRef idx="0"/>
    <cs:fillRef idx="0"/>
    <cs:effectRef idx="0"/>
    <cs:fontRef idx="minor">
      <a:schemeClr val="tx1"/>
    </cs:fontRef>
    <cs:defRPr sz="1800" b="1" kern="1200"/>
  </cs:title>
  <cs:trendline>
    <cs:lnRef idx="1">
      <a:schemeClr val="tx1"/>
    </cs:lnRef>
    <cs:fillRef idx="0"/>
    <cs:effectRef idx="0"/>
    <cs:fontRef idx="minor">
      <a:schemeClr val="tx1"/>
    </cs:fontRef>
    <cs:spPr>
      <a:ln cap="rnd">
        <a:round/>
      </a:ln>
    </cs:spPr>
  </cs:trendline>
  <cs:trendlineLabel>
    <cs:lnRef idx="0"/>
    <cs:fillRef idx="0"/>
    <cs:effectRef idx="0"/>
    <cs:fontRef idx="minor">
      <a:schemeClr val="tx1"/>
    </cs:fontRef>
    <cs:defRPr sz="1000" kern="1200"/>
  </cs:trendlineLabel>
  <cs:upBar>
    <cs:lnRef idx="1">
      <a:schemeClr val="tx1"/>
    </cs:lnRef>
    <cs:fillRef idx="1">
      <a:schemeClr val="dk1">
        <a:tint val="5000"/>
      </a:schemeClr>
    </cs:fillRef>
    <cs:effectRef idx="0"/>
    <cs:fontRef idx="minor">
      <a:schemeClr val="tx1"/>
    </cs:fontRef>
    <cs:spPr>
      <a:ln>
        <a:round/>
      </a:ln>
    </cs:spPr>
  </cs:upBar>
  <cs:valueAxis>
    <cs:lnRef idx="1">
      <a:schemeClr val="tx1">
        <a:tint val="75000"/>
      </a:schemeClr>
    </cs:lnRef>
    <cs:fillRef idx="0"/>
    <cs:effectRef idx="0"/>
    <cs:fontRef idx="minor">
      <a:schemeClr val="tx1"/>
    </cs:fontRef>
    <cs:spPr>
      <a:ln>
        <a:round/>
      </a:ln>
    </cs:spPr>
    <cs:defRPr sz="1000" kern="1200"/>
  </cs:valueAxis>
  <cs:wall>
    <cs:lnRef idx="0"/>
    <cs:fillRef idx="0"/>
    <cs:effectRef idx="0"/>
    <cs:fontRef idx="minor">
      <a:schemeClr val="tx1"/>
    </cs:fontRef>
  </cs:wall>
</cs:chartStyle>
</file>

<file path=ppt/diagrams/colors1.xml><?xml version="1.0" encoding="utf-8"?>
<dgm:colorsDef xmlns:dgm="http://schemas.openxmlformats.org/drawingml/2006/diagram" xmlns:a="http://schemas.openxmlformats.org/drawingml/2006/main" uniqueId="urn:microsoft.com/office/officeart/2005/8/colors/accent2_3">
  <dgm:title val=""/>
  <dgm:desc val=""/>
  <dgm:catLst>
    <dgm:cat type="accent2" pri="11300"/>
  </dgm:catLst>
  <dgm:styleLbl name="node0">
    <dgm:fillClrLst meth="repeat">
      <a:schemeClr val="accent2">
        <a:shade val="80000"/>
      </a:schemeClr>
    </dgm:fillClrLst>
    <dgm:linClrLst meth="repeat">
      <a:schemeClr val="lt1"/>
    </dgm:linClrLst>
    <dgm:effectClrLst/>
    <dgm:txLinClrLst/>
    <dgm:txFillClrLst/>
    <dgm:txEffectClrLst/>
  </dgm:styleLbl>
  <dgm:styleLbl name="node1">
    <dgm:fillClrLst>
      <a:schemeClr val="accent2">
        <a:shade val="80000"/>
      </a:schemeClr>
      <a:schemeClr val="accent2">
        <a:tint val="70000"/>
      </a:schemeClr>
    </dgm:fillClrLst>
    <dgm:linClrLst meth="repeat">
      <a:schemeClr val="lt1"/>
    </dgm:linClrLst>
    <dgm:effectClrLst/>
    <dgm:txLinClrLst/>
    <dgm:txFillClrLst/>
    <dgm:txEffectClrLst/>
  </dgm:styleLbl>
  <dgm:styleLbl name="alignNode1">
    <dgm:fillClrLst>
      <a:schemeClr val="accent2">
        <a:shade val="80000"/>
      </a:schemeClr>
      <a:schemeClr val="accent2">
        <a:tint val="70000"/>
      </a:schemeClr>
    </dgm:fillClrLst>
    <dgm:linClrLst>
      <a:schemeClr val="accent2">
        <a:shade val="80000"/>
      </a:schemeClr>
      <a:schemeClr val="accent2">
        <a:tint val="70000"/>
      </a:schemeClr>
    </dgm:linClrLst>
    <dgm:effectClrLst/>
    <dgm:txLinClrLst/>
    <dgm:txFillClrLst/>
    <dgm:txEffectClrLst/>
  </dgm:styleLbl>
  <dgm:styleLbl name="lnNode1">
    <dgm:fillClrLst>
      <a:schemeClr val="accent2">
        <a:shade val="80000"/>
      </a:schemeClr>
      <a:schemeClr val="accent2">
        <a:tint val="70000"/>
      </a:schemeClr>
    </dgm:fillClrLst>
    <dgm:linClrLst meth="repeat">
      <a:schemeClr val="lt1"/>
    </dgm:linClrLst>
    <dgm:effectClrLst/>
    <dgm:txLinClrLst/>
    <dgm:txFillClrLst/>
    <dgm:txEffectClrLst/>
  </dgm:styleLbl>
  <dgm:styleLbl name="vennNode1">
    <dgm:fillClrLst>
      <a:schemeClr val="accent2">
        <a:shade val="80000"/>
        <a:alpha val="50000"/>
      </a:schemeClr>
      <a:schemeClr val="accent2">
        <a:tint val="70000"/>
        <a:alpha val="50000"/>
      </a:schemeClr>
    </dgm:fillClrLst>
    <dgm:linClrLst meth="repeat">
      <a:schemeClr val="lt1"/>
    </dgm:linClrLst>
    <dgm:effectClrLst/>
    <dgm:txLinClrLst/>
    <dgm:txFillClrLst/>
    <dgm:txEffectClrLst/>
  </dgm:styleLbl>
  <dgm:styleLbl name="node2">
    <dgm:fillClrLst>
      <a:schemeClr val="accent2">
        <a:tint val="99000"/>
      </a:schemeClr>
    </dgm:fillClrLst>
    <dgm:linClrLst meth="repeat">
      <a:schemeClr val="lt1"/>
    </dgm:linClrLst>
    <dgm:effectClrLst/>
    <dgm:txLinClrLst/>
    <dgm:txFillClrLst/>
    <dgm:txEffectClrLst/>
  </dgm:styleLbl>
  <dgm:styleLbl name="node3">
    <dgm:fillClrLst>
      <a:schemeClr val="accent2">
        <a:tint val="80000"/>
      </a:schemeClr>
    </dgm:fillClrLst>
    <dgm:linClrLst meth="repeat">
      <a:schemeClr val="lt1"/>
    </dgm:linClrLst>
    <dgm:effectClrLst/>
    <dgm:txLinClrLst/>
    <dgm:txFillClrLst/>
    <dgm:txEffectClrLst/>
  </dgm:styleLbl>
  <dgm:styleLbl name="node4">
    <dgm:fillClrLst>
      <a:schemeClr val="accent2">
        <a:tint val="70000"/>
      </a:schemeClr>
    </dgm:fillClrLst>
    <dgm:linClrLst meth="repeat">
      <a:schemeClr val="lt1"/>
    </dgm:linClrLst>
    <dgm:effectClrLst/>
    <dgm:txLinClrLst/>
    <dgm:txFillClrLst/>
    <dgm:txEffectClrLst/>
  </dgm:styleLbl>
  <dgm:styleLbl name="f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dgm:txEffectClrLst/>
  </dgm:styleLbl>
  <dgm:styleLbl name="fg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lt1"/>
    </dgm:txFillClrLst>
    <dgm:txEffectClrLst/>
  </dgm:styleLbl>
  <dgm:styleLbl name="bg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lt1"/>
    </dgm:txFillClrLst>
    <dgm:txEffectClrLst/>
  </dgm:styleLbl>
  <dgm:styleLbl name="sibTrans1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accent2">
        <a:shade val="80000"/>
      </a:schemeClr>
    </dgm:fillClrLst>
    <dgm:linClrLst meth="repeat">
      <a:schemeClr val="lt1"/>
    </dgm:linClrLst>
    <dgm:effectClrLst/>
    <dgm:txLinClrLst/>
    <dgm:txFillClrLst/>
    <dgm:txEffectClrLst/>
  </dgm:styleLbl>
  <dgm:styleLbl name="asst1">
    <dgm:fillClrLst meth="repeat">
      <a:schemeClr val="accent2">
        <a:shade val="80000"/>
      </a:schemeClr>
    </dgm:fillClrLst>
    <dgm:linClrLst meth="repeat">
      <a:schemeClr val="lt1"/>
    </dgm:linClrLst>
    <dgm:effectClrLst/>
    <dgm:txLinClrLst/>
    <dgm:txFillClrLst/>
    <dgm:txEffectClrLst/>
  </dgm:styleLbl>
  <dgm:styleLbl name="asst2">
    <dgm:fillClrLst>
      <a:schemeClr val="accent2">
        <a:tint val="99000"/>
      </a:schemeClr>
    </dgm:fillClrLst>
    <dgm:linClrLst meth="repeat">
      <a:schemeClr val="lt1"/>
    </dgm:linClrLst>
    <dgm:effectClrLst/>
    <dgm:txLinClrLst/>
    <dgm:txFillClrLst/>
    <dgm:txEffectClrLst/>
  </dgm:styleLbl>
  <dgm:styleLbl name="asst3">
    <dgm:fillClrLst>
      <a:schemeClr val="accent2">
        <a:tint val="80000"/>
      </a:schemeClr>
    </dgm:fillClrLst>
    <dgm:linClrLst meth="repeat">
      <a:schemeClr val="lt1"/>
    </dgm:linClrLst>
    <dgm:effectClrLst/>
    <dgm:txLinClrLst/>
    <dgm:txFillClrLst/>
    <dgm:txEffectClrLst/>
  </dgm:styleLbl>
  <dgm:styleLbl name="asst4">
    <dgm:fillClrLst>
      <a:schemeClr val="accent2">
        <a:tint val="70000"/>
      </a:schemeClr>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a:tint val="90000"/>
      </a:schemeClr>
    </dgm:fillClrLst>
    <dgm:linClrLst meth="repeat">
      <a:schemeClr val="accent2">
        <a:tint val="90000"/>
      </a:schemeClr>
    </dgm:linClrLst>
    <dgm:effectClrLst/>
    <dgm:txLinClrLst/>
    <dgm:txFillClrLst/>
    <dgm:txEffectClrLst/>
  </dgm:styleLbl>
  <dgm:styleLbl name="parChTrans2D3">
    <dgm:fillClrLst meth="repeat">
      <a:schemeClr val="accent2">
        <a:tint val="70000"/>
      </a:schemeClr>
    </dgm:fillClrLst>
    <dgm:linClrLst meth="repeat">
      <a:schemeClr val="accent2">
        <a:tint val="70000"/>
      </a:schemeClr>
    </dgm:linClrLst>
    <dgm:effectClrLst/>
    <dgm:txLinClrLst/>
    <dgm:txFillClrLst/>
    <dgm:txEffectClrLst/>
  </dgm:styleLbl>
  <dgm:styleLbl name="parChTrans2D4">
    <dgm:fillClrLst meth="repeat">
      <a:schemeClr val="accent2">
        <a:tint val="50000"/>
      </a:schemeClr>
    </dgm:fillClrLst>
    <dgm:linClrLst meth="repeat">
      <a:schemeClr val="accent2">
        <a:tint val="50000"/>
      </a:schemeClr>
    </dgm:linClrLst>
    <dgm:effectClrLst/>
    <dgm:txLinClrLst/>
    <dgm:txFillClrLst meth="repeat">
      <a:schemeClr val="lt1"/>
    </dgm:txFillClrLst>
    <dgm:txEffectClrLst/>
  </dgm:styleLbl>
  <dgm:styleLbl name="parChTrans1D1">
    <dgm:fillClrLst meth="repeat">
      <a:schemeClr val="accent2">
        <a:shade val="80000"/>
      </a:schemeClr>
    </dgm:fillClrLst>
    <dgm:linClrLst meth="repeat">
      <a:schemeClr val="accent2">
        <a:shade val="80000"/>
      </a:schemeClr>
    </dgm:linClrLst>
    <dgm:effectClrLst/>
    <dgm:txLinClrLst/>
    <dgm:txFillClrLst meth="repeat">
      <a:schemeClr val="tx1"/>
    </dgm:txFillClrLst>
    <dgm:txEffectClrLst/>
  </dgm:styleLbl>
  <dgm:styleLbl name="parChTrans1D2">
    <dgm:fillClrLst meth="repeat">
      <a:schemeClr val="accent2">
        <a:tint val="99000"/>
      </a:schemeClr>
    </dgm:fillClrLst>
    <dgm:linClrLst meth="repeat">
      <a:schemeClr val="accent2">
        <a:tint val="99000"/>
      </a:schemeClr>
    </dgm:linClrLst>
    <dgm:effectClrLst/>
    <dgm:txLinClrLst/>
    <dgm:txFillClrLst meth="repeat">
      <a:schemeClr val="tx1"/>
    </dgm:txFillClrLst>
    <dgm:txEffectClrLst/>
  </dgm:styleLbl>
  <dgm:styleLbl name="parChTrans1D3">
    <dgm:fillClrLst meth="repeat">
      <a:schemeClr val="accent2">
        <a:tint val="80000"/>
      </a:schemeClr>
    </dgm:fillClrLst>
    <dgm:linClrLst meth="repeat">
      <a:schemeClr val="accent2">
        <a:tint val="80000"/>
      </a:schemeClr>
    </dgm:linClrLst>
    <dgm:effectClrLst/>
    <dgm:txLinClrLst/>
    <dgm:txFillClrLst meth="repeat">
      <a:schemeClr val="tx1"/>
    </dgm:txFillClrLst>
    <dgm:txEffectClrLst/>
  </dgm:styleLbl>
  <dgm:styleLbl name="parChTrans1D4">
    <dgm:fillClrLst meth="repeat">
      <a:schemeClr val="accent2">
        <a:tint val="70000"/>
      </a:schemeClr>
    </dgm:fillClrLst>
    <dgm:linClrLst meth="repeat">
      <a:schemeClr val="accent2">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2">
        <a:shade val="80000"/>
      </a:schemeClr>
      <a:schemeClr val="accent2">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a:tint val="70000"/>
      </a:schemeClr>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2_3">
  <dgm:title val=""/>
  <dgm:desc val=""/>
  <dgm:catLst>
    <dgm:cat type="accent2" pri="11300"/>
  </dgm:catLst>
  <dgm:styleLbl name="node0">
    <dgm:fillClrLst meth="repeat">
      <a:schemeClr val="accent2">
        <a:shade val="80000"/>
      </a:schemeClr>
    </dgm:fillClrLst>
    <dgm:linClrLst meth="repeat">
      <a:schemeClr val="lt1"/>
    </dgm:linClrLst>
    <dgm:effectClrLst/>
    <dgm:txLinClrLst/>
    <dgm:txFillClrLst/>
    <dgm:txEffectClrLst/>
  </dgm:styleLbl>
  <dgm:styleLbl name="node1">
    <dgm:fillClrLst>
      <a:schemeClr val="accent2">
        <a:shade val="80000"/>
      </a:schemeClr>
      <a:schemeClr val="accent2">
        <a:tint val="70000"/>
      </a:schemeClr>
    </dgm:fillClrLst>
    <dgm:linClrLst meth="repeat">
      <a:schemeClr val="lt1"/>
    </dgm:linClrLst>
    <dgm:effectClrLst/>
    <dgm:txLinClrLst/>
    <dgm:txFillClrLst/>
    <dgm:txEffectClrLst/>
  </dgm:styleLbl>
  <dgm:styleLbl name="alignNode1">
    <dgm:fillClrLst>
      <a:schemeClr val="accent2">
        <a:shade val="80000"/>
      </a:schemeClr>
      <a:schemeClr val="accent2">
        <a:tint val="70000"/>
      </a:schemeClr>
    </dgm:fillClrLst>
    <dgm:linClrLst>
      <a:schemeClr val="accent2">
        <a:shade val="80000"/>
      </a:schemeClr>
      <a:schemeClr val="accent2">
        <a:tint val="70000"/>
      </a:schemeClr>
    </dgm:linClrLst>
    <dgm:effectClrLst/>
    <dgm:txLinClrLst/>
    <dgm:txFillClrLst/>
    <dgm:txEffectClrLst/>
  </dgm:styleLbl>
  <dgm:styleLbl name="lnNode1">
    <dgm:fillClrLst>
      <a:schemeClr val="accent2">
        <a:shade val="80000"/>
      </a:schemeClr>
      <a:schemeClr val="accent2">
        <a:tint val="70000"/>
      </a:schemeClr>
    </dgm:fillClrLst>
    <dgm:linClrLst meth="repeat">
      <a:schemeClr val="lt1"/>
    </dgm:linClrLst>
    <dgm:effectClrLst/>
    <dgm:txLinClrLst/>
    <dgm:txFillClrLst/>
    <dgm:txEffectClrLst/>
  </dgm:styleLbl>
  <dgm:styleLbl name="vennNode1">
    <dgm:fillClrLst>
      <a:schemeClr val="accent2">
        <a:shade val="80000"/>
        <a:alpha val="50000"/>
      </a:schemeClr>
      <a:schemeClr val="accent2">
        <a:tint val="70000"/>
        <a:alpha val="50000"/>
      </a:schemeClr>
    </dgm:fillClrLst>
    <dgm:linClrLst meth="repeat">
      <a:schemeClr val="lt1"/>
    </dgm:linClrLst>
    <dgm:effectClrLst/>
    <dgm:txLinClrLst/>
    <dgm:txFillClrLst/>
    <dgm:txEffectClrLst/>
  </dgm:styleLbl>
  <dgm:styleLbl name="node2">
    <dgm:fillClrLst>
      <a:schemeClr val="accent2">
        <a:tint val="99000"/>
      </a:schemeClr>
    </dgm:fillClrLst>
    <dgm:linClrLst meth="repeat">
      <a:schemeClr val="lt1"/>
    </dgm:linClrLst>
    <dgm:effectClrLst/>
    <dgm:txLinClrLst/>
    <dgm:txFillClrLst/>
    <dgm:txEffectClrLst/>
  </dgm:styleLbl>
  <dgm:styleLbl name="node3">
    <dgm:fillClrLst>
      <a:schemeClr val="accent2">
        <a:tint val="80000"/>
      </a:schemeClr>
    </dgm:fillClrLst>
    <dgm:linClrLst meth="repeat">
      <a:schemeClr val="lt1"/>
    </dgm:linClrLst>
    <dgm:effectClrLst/>
    <dgm:txLinClrLst/>
    <dgm:txFillClrLst/>
    <dgm:txEffectClrLst/>
  </dgm:styleLbl>
  <dgm:styleLbl name="node4">
    <dgm:fillClrLst>
      <a:schemeClr val="accent2">
        <a:tint val="70000"/>
      </a:schemeClr>
    </dgm:fillClrLst>
    <dgm:linClrLst meth="repeat">
      <a:schemeClr val="lt1"/>
    </dgm:linClrLst>
    <dgm:effectClrLst/>
    <dgm:txLinClrLst/>
    <dgm:txFillClrLst/>
    <dgm:txEffectClrLst/>
  </dgm:styleLbl>
  <dgm:styleLbl name="f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dgm:txEffectClrLst/>
  </dgm:styleLbl>
  <dgm:styleLbl name="fg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lt1"/>
    </dgm:txFillClrLst>
    <dgm:txEffectClrLst/>
  </dgm:styleLbl>
  <dgm:styleLbl name="bg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lt1"/>
    </dgm:txFillClrLst>
    <dgm:txEffectClrLst/>
  </dgm:styleLbl>
  <dgm:styleLbl name="sibTrans1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accent2">
        <a:shade val="80000"/>
      </a:schemeClr>
    </dgm:fillClrLst>
    <dgm:linClrLst meth="repeat">
      <a:schemeClr val="lt1"/>
    </dgm:linClrLst>
    <dgm:effectClrLst/>
    <dgm:txLinClrLst/>
    <dgm:txFillClrLst/>
    <dgm:txEffectClrLst/>
  </dgm:styleLbl>
  <dgm:styleLbl name="asst1">
    <dgm:fillClrLst meth="repeat">
      <a:schemeClr val="accent2">
        <a:shade val="80000"/>
      </a:schemeClr>
    </dgm:fillClrLst>
    <dgm:linClrLst meth="repeat">
      <a:schemeClr val="lt1"/>
    </dgm:linClrLst>
    <dgm:effectClrLst/>
    <dgm:txLinClrLst/>
    <dgm:txFillClrLst/>
    <dgm:txEffectClrLst/>
  </dgm:styleLbl>
  <dgm:styleLbl name="asst2">
    <dgm:fillClrLst>
      <a:schemeClr val="accent2">
        <a:tint val="99000"/>
      </a:schemeClr>
    </dgm:fillClrLst>
    <dgm:linClrLst meth="repeat">
      <a:schemeClr val="lt1"/>
    </dgm:linClrLst>
    <dgm:effectClrLst/>
    <dgm:txLinClrLst/>
    <dgm:txFillClrLst/>
    <dgm:txEffectClrLst/>
  </dgm:styleLbl>
  <dgm:styleLbl name="asst3">
    <dgm:fillClrLst>
      <a:schemeClr val="accent2">
        <a:tint val="80000"/>
      </a:schemeClr>
    </dgm:fillClrLst>
    <dgm:linClrLst meth="repeat">
      <a:schemeClr val="lt1"/>
    </dgm:linClrLst>
    <dgm:effectClrLst/>
    <dgm:txLinClrLst/>
    <dgm:txFillClrLst/>
    <dgm:txEffectClrLst/>
  </dgm:styleLbl>
  <dgm:styleLbl name="asst4">
    <dgm:fillClrLst>
      <a:schemeClr val="accent2">
        <a:tint val="70000"/>
      </a:schemeClr>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a:tint val="90000"/>
      </a:schemeClr>
    </dgm:fillClrLst>
    <dgm:linClrLst meth="repeat">
      <a:schemeClr val="accent2">
        <a:tint val="90000"/>
      </a:schemeClr>
    </dgm:linClrLst>
    <dgm:effectClrLst/>
    <dgm:txLinClrLst/>
    <dgm:txFillClrLst/>
    <dgm:txEffectClrLst/>
  </dgm:styleLbl>
  <dgm:styleLbl name="parChTrans2D3">
    <dgm:fillClrLst meth="repeat">
      <a:schemeClr val="accent2">
        <a:tint val="70000"/>
      </a:schemeClr>
    </dgm:fillClrLst>
    <dgm:linClrLst meth="repeat">
      <a:schemeClr val="accent2">
        <a:tint val="70000"/>
      </a:schemeClr>
    </dgm:linClrLst>
    <dgm:effectClrLst/>
    <dgm:txLinClrLst/>
    <dgm:txFillClrLst/>
    <dgm:txEffectClrLst/>
  </dgm:styleLbl>
  <dgm:styleLbl name="parChTrans2D4">
    <dgm:fillClrLst meth="repeat">
      <a:schemeClr val="accent2">
        <a:tint val="50000"/>
      </a:schemeClr>
    </dgm:fillClrLst>
    <dgm:linClrLst meth="repeat">
      <a:schemeClr val="accent2">
        <a:tint val="50000"/>
      </a:schemeClr>
    </dgm:linClrLst>
    <dgm:effectClrLst/>
    <dgm:txLinClrLst/>
    <dgm:txFillClrLst meth="repeat">
      <a:schemeClr val="lt1"/>
    </dgm:txFillClrLst>
    <dgm:txEffectClrLst/>
  </dgm:styleLbl>
  <dgm:styleLbl name="parChTrans1D1">
    <dgm:fillClrLst meth="repeat">
      <a:schemeClr val="accent2">
        <a:shade val="80000"/>
      </a:schemeClr>
    </dgm:fillClrLst>
    <dgm:linClrLst meth="repeat">
      <a:schemeClr val="accent2">
        <a:shade val="80000"/>
      </a:schemeClr>
    </dgm:linClrLst>
    <dgm:effectClrLst/>
    <dgm:txLinClrLst/>
    <dgm:txFillClrLst meth="repeat">
      <a:schemeClr val="tx1"/>
    </dgm:txFillClrLst>
    <dgm:txEffectClrLst/>
  </dgm:styleLbl>
  <dgm:styleLbl name="parChTrans1D2">
    <dgm:fillClrLst meth="repeat">
      <a:schemeClr val="accent2">
        <a:tint val="99000"/>
      </a:schemeClr>
    </dgm:fillClrLst>
    <dgm:linClrLst meth="repeat">
      <a:schemeClr val="accent2">
        <a:tint val="99000"/>
      </a:schemeClr>
    </dgm:linClrLst>
    <dgm:effectClrLst/>
    <dgm:txLinClrLst/>
    <dgm:txFillClrLst meth="repeat">
      <a:schemeClr val="tx1"/>
    </dgm:txFillClrLst>
    <dgm:txEffectClrLst/>
  </dgm:styleLbl>
  <dgm:styleLbl name="parChTrans1D3">
    <dgm:fillClrLst meth="repeat">
      <a:schemeClr val="accent2">
        <a:tint val="80000"/>
      </a:schemeClr>
    </dgm:fillClrLst>
    <dgm:linClrLst meth="repeat">
      <a:schemeClr val="accent2">
        <a:tint val="80000"/>
      </a:schemeClr>
    </dgm:linClrLst>
    <dgm:effectClrLst/>
    <dgm:txLinClrLst/>
    <dgm:txFillClrLst meth="repeat">
      <a:schemeClr val="tx1"/>
    </dgm:txFillClrLst>
    <dgm:txEffectClrLst/>
  </dgm:styleLbl>
  <dgm:styleLbl name="parChTrans1D4">
    <dgm:fillClrLst meth="repeat">
      <a:schemeClr val="accent2">
        <a:tint val="70000"/>
      </a:schemeClr>
    </dgm:fillClrLst>
    <dgm:linClrLst meth="repeat">
      <a:schemeClr val="accent2">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2">
        <a:shade val="80000"/>
      </a:schemeClr>
      <a:schemeClr val="accent2">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a:tint val="70000"/>
      </a:schemeClr>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3D365444-3C1D-40FA-87C9-A279CA197977}" type="doc">
      <dgm:prSet loTypeId="urn:microsoft.com/office/officeart/2005/8/layout/hList1" loCatId="list" qsTypeId="urn:microsoft.com/office/officeart/2005/8/quickstyle/simple1" qsCatId="simple" csTypeId="urn:microsoft.com/office/officeart/2005/8/colors/accent2_3" csCatId="accent2" phldr="1"/>
      <dgm:spPr/>
      <dgm:t>
        <a:bodyPr/>
        <a:lstStyle/>
        <a:p>
          <a:endParaRPr lang="ru-RU"/>
        </a:p>
      </dgm:t>
    </dgm:pt>
    <dgm:pt modelId="{81C3C241-4161-4C4A-8D2B-85BB3EF06150}">
      <dgm:prSet phldrT="[Текст]"/>
      <dgm:spPr/>
      <dgm:t>
        <a:bodyPr/>
        <a:lstStyle/>
        <a:p>
          <a:r>
            <a:rPr lang="ru-RU" dirty="0">
              <a:latin typeface="Arial" panose="020B0604020202020204" pitchFamily="34" charset="0"/>
              <a:cs typeface="Arial" panose="020B0604020202020204" pitchFamily="34" charset="0"/>
            </a:rPr>
            <a:t>Основные параметры базового сценария развития внешнеэкономической деятельности Челябинской области</a:t>
          </a:r>
        </a:p>
      </dgm:t>
    </dgm:pt>
    <dgm:pt modelId="{E404D99D-30E3-4E45-855D-A269858B4DEC}" type="parTrans" cxnId="{B04C4B26-32EB-4106-86C1-C817A9C3A20B}">
      <dgm:prSet/>
      <dgm:spPr/>
      <dgm:t>
        <a:bodyPr/>
        <a:lstStyle/>
        <a:p>
          <a:endParaRPr lang="ru-RU">
            <a:latin typeface="Arial Narrow" panose="020B0606020202030204" pitchFamily="34" charset="0"/>
          </a:endParaRPr>
        </a:p>
      </dgm:t>
    </dgm:pt>
    <dgm:pt modelId="{D56AA760-186C-4712-8354-F4468F81E798}" type="sibTrans" cxnId="{B04C4B26-32EB-4106-86C1-C817A9C3A20B}">
      <dgm:prSet/>
      <dgm:spPr/>
      <dgm:t>
        <a:bodyPr/>
        <a:lstStyle/>
        <a:p>
          <a:endParaRPr lang="ru-RU">
            <a:latin typeface="Arial Narrow" panose="020B0606020202030204" pitchFamily="34" charset="0"/>
          </a:endParaRPr>
        </a:p>
      </dgm:t>
    </dgm:pt>
    <dgm:pt modelId="{1D4C61D4-BDC7-4B2B-A61E-D31AFBE2557B}">
      <dgm:prSet/>
      <dgm:spPr/>
      <dgm:t>
        <a:bodyPr/>
        <a:lstStyle/>
        <a:p>
          <a:r>
            <a:rPr lang="ru-RU" dirty="0">
              <a:latin typeface="Arial" panose="020B0604020202020204" pitchFamily="34" charset="0"/>
              <a:cs typeface="Arial" panose="020B0604020202020204" pitchFamily="34" charset="0"/>
            </a:rPr>
            <a:t>увеличение стоимостных объемов экспорта товаров и услуг в 2,2-2,4 раза в 2035 г. по сравнению с 2017 г.;</a:t>
          </a:r>
        </a:p>
      </dgm:t>
    </dgm:pt>
    <dgm:pt modelId="{26C6EE5C-03AF-441B-A587-08BC384E75AD}" type="parTrans" cxnId="{15EF3B31-8F0A-4813-86B6-658B5ADBAB95}">
      <dgm:prSet/>
      <dgm:spPr/>
      <dgm:t>
        <a:bodyPr/>
        <a:lstStyle/>
        <a:p>
          <a:endParaRPr lang="ru-RU">
            <a:latin typeface="Arial Narrow" panose="020B0606020202030204" pitchFamily="34" charset="0"/>
          </a:endParaRPr>
        </a:p>
      </dgm:t>
    </dgm:pt>
    <dgm:pt modelId="{79CECB5F-4CB2-41F8-9458-D9A6D4C9156F}" type="sibTrans" cxnId="{15EF3B31-8F0A-4813-86B6-658B5ADBAB95}">
      <dgm:prSet/>
      <dgm:spPr/>
      <dgm:t>
        <a:bodyPr/>
        <a:lstStyle/>
        <a:p>
          <a:endParaRPr lang="ru-RU">
            <a:latin typeface="Arial Narrow" panose="020B0606020202030204" pitchFamily="34" charset="0"/>
          </a:endParaRPr>
        </a:p>
      </dgm:t>
    </dgm:pt>
    <dgm:pt modelId="{05FACCB8-6BB3-46AE-BEB9-184EEDDB17B9}">
      <dgm:prSet/>
      <dgm:spPr/>
      <dgm:t>
        <a:bodyPr/>
        <a:lstStyle/>
        <a:p>
          <a:r>
            <a:rPr lang="ru-RU" dirty="0">
              <a:latin typeface="Arial" panose="020B0604020202020204" pitchFamily="34" charset="0"/>
              <a:cs typeface="Arial" panose="020B0604020202020204" pitchFamily="34" charset="0"/>
            </a:rPr>
            <a:t>перелом тенденции к снижению доли машин, оборудования и транспортных средств в экспорте товаров и выход на устойчивый ежегодный прирост поставок по данной статье с 2020 г.;</a:t>
          </a:r>
        </a:p>
      </dgm:t>
    </dgm:pt>
    <dgm:pt modelId="{9A44816D-3845-4906-B28B-3A7C1D600F64}" type="parTrans" cxnId="{DE3A75E2-F0AB-4139-A5AD-A44F0D8CF835}">
      <dgm:prSet/>
      <dgm:spPr/>
      <dgm:t>
        <a:bodyPr/>
        <a:lstStyle/>
        <a:p>
          <a:endParaRPr lang="ru-RU">
            <a:latin typeface="Arial Narrow" panose="020B0606020202030204" pitchFamily="34" charset="0"/>
          </a:endParaRPr>
        </a:p>
      </dgm:t>
    </dgm:pt>
    <dgm:pt modelId="{74602802-F2AD-4F37-B8CD-395F0355D454}" type="sibTrans" cxnId="{DE3A75E2-F0AB-4139-A5AD-A44F0D8CF835}">
      <dgm:prSet/>
      <dgm:spPr/>
      <dgm:t>
        <a:bodyPr/>
        <a:lstStyle/>
        <a:p>
          <a:endParaRPr lang="ru-RU">
            <a:latin typeface="Arial Narrow" panose="020B0606020202030204" pitchFamily="34" charset="0"/>
          </a:endParaRPr>
        </a:p>
      </dgm:t>
    </dgm:pt>
    <dgm:pt modelId="{FDB2D439-C26A-4967-B721-C7447597E481}">
      <dgm:prSet/>
      <dgm:spPr/>
      <dgm:t>
        <a:bodyPr/>
        <a:lstStyle/>
        <a:p>
          <a:r>
            <a:rPr lang="ru-RU" dirty="0">
              <a:latin typeface="Arial" panose="020B0604020202020204" pitchFamily="34" charset="0"/>
              <a:cs typeface="Arial" panose="020B0604020202020204" pitchFamily="34" charset="0"/>
            </a:rPr>
            <a:t>формирование тенденции к повышению коэффициента товарной диверсификации экспорта;</a:t>
          </a:r>
        </a:p>
      </dgm:t>
    </dgm:pt>
    <dgm:pt modelId="{180D3BCE-23C8-403B-A687-FD35A8334C9E}" type="parTrans" cxnId="{A14D1F71-3188-488C-9F4A-33805B21A3E6}">
      <dgm:prSet/>
      <dgm:spPr/>
      <dgm:t>
        <a:bodyPr/>
        <a:lstStyle/>
        <a:p>
          <a:endParaRPr lang="ru-RU">
            <a:latin typeface="Arial Narrow" panose="020B0606020202030204" pitchFamily="34" charset="0"/>
          </a:endParaRPr>
        </a:p>
      </dgm:t>
    </dgm:pt>
    <dgm:pt modelId="{A4E62CAC-6772-4B29-A2F5-E39123A7AA52}" type="sibTrans" cxnId="{A14D1F71-3188-488C-9F4A-33805B21A3E6}">
      <dgm:prSet/>
      <dgm:spPr/>
      <dgm:t>
        <a:bodyPr/>
        <a:lstStyle/>
        <a:p>
          <a:endParaRPr lang="ru-RU">
            <a:latin typeface="Arial Narrow" panose="020B0606020202030204" pitchFamily="34" charset="0"/>
          </a:endParaRPr>
        </a:p>
      </dgm:t>
    </dgm:pt>
    <dgm:pt modelId="{8AC0499E-53E2-45C1-9E83-50DE765EEB35}">
      <dgm:prSet/>
      <dgm:spPr/>
      <dgm:t>
        <a:bodyPr/>
        <a:lstStyle/>
        <a:p>
          <a:r>
            <a:rPr lang="ru-RU" dirty="0">
              <a:latin typeface="Arial" panose="020B0604020202020204" pitchFamily="34" charset="0"/>
              <a:cs typeface="Arial" panose="020B0604020202020204" pitchFamily="34" charset="0"/>
            </a:rPr>
            <a:t>повышение доли услуг в общем экспорте товаров и услуг в 1,7 раза к 2035 г. при увеличении в структуре экспорта услуг удельного веса наукоемких и интеллектуальных услуг до 20% (в настоящее время 14-15%);</a:t>
          </a:r>
        </a:p>
      </dgm:t>
    </dgm:pt>
    <dgm:pt modelId="{0BA64DC7-D2FB-4108-9226-9703590A1966}" type="parTrans" cxnId="{DCCDE975-220D-44A1-BEC3-32D12DBA0DD9}">
      <dgm:prSet/>
      <dgm:spPr/>
      <dgm:t>
        <a:bodyPr/>
        <a:lstStyle/>
        <a:p>
          <a:endParaRPr lang="ru-RU">
            <a:latin typeface="Arial Narrow" panose="020B0606020202030204" pitchFamily="34" charset="0"/>
          </a:endParaRPr>
        </a:p>
      </dgm:t>
    </dgm:pt>
    <dgm:pt modelId="{B7156137-CD17-42AC-A0D7-26796F6577E9}" type="sibTrans" cxnId="{DCCDE975-220D-44A1-BEC3-32D12DBA0DD9}">
      <dgm:prSet/>
      <dgm:spPr/>
      <dgm:t>
        <a:bodyPr/>
        <a:lstStyle/>
        <a:p>
          <a:endParaRPr lang="ru-RU">
            <a:latin typeface="Arial Narrow" panose="020B0606020202030204" pitchFamily="34" charset="0"/>
          </a:endParaRPr>
        </a:p>
      </dgm:t>
    </dgm:pt>
    <dgm:pt modelId="{D7AEF3A8-046F-4EAE-AD2B-C9BCC89DAE09}">
      <dgm:prSet/>
      <dgm:spPr/>
      <dgm:t>
        <a:bodyPr/>
        <a:lstStyle/>
        <a:p>
          <a:r>
            <a:rPr lang="ru-RU" dirty="0">
              <a:latin typeface="Arial" panose="020B0604020202020204" pitchFamily="34" charset="0"/>
              <a:cs typeface="Arial" panose="020B0604020202020204" pitchFamily="34" charset="0"/>
            </a:rPr>
            <a:t>увеличение числа организаций-экспортеров товаров в 1,5 раза к 2025 г. по сравнению с 2017 г. и в 3 раза к 2035 г.</a:t>
          </a:r>
        </a:p>
      </dgm:t>
    </dgm:pt>
    <dgm:pt modelId="{D871B2A7-1B7A-4397-99A3-F5FF92B2BCAF}" type="parTrans" cxnId="{F4D09935-4AEB-477E-BBB8-0E1F1BCD397E}">
      <dgm:prSet/>
      <dgm:spPr/>
      <dgm:t>
        <a:bodyPr/>
        <a:lstStyle/>
        <a:p>
          <a:endParaRPr lang="ru-RU">
            <a:latin typeface="Arial Narrow" panose="020B0606020202030204" pitchFamily="34" charset="0"/>
          </a:endParaRPr>
        </a:p>
      </dgm:t>
    </dgm:pt>
    <dgm:pt modelId="{48CDDD5F-2B18-4948-A098-8B7F6C9D1CDD}" type="sibTrans" cxnId="{F4D09935-4AEB-477E-BBB8-0E1F1BCD397E}">
      <dgm:prSet/>
      <dgm:spPr/>
      <dgm:t>
        <a:bodyPr/>
        <a:lstStyle/>
        <a:p>
          <a:endParaRPr lang="ru-RU">
            <a:latin typeface="Arial Narrow" panose="020B0606020202030204" pitchFamily="34" charset="0"/>
          </a:endParaRPr>
        </a:p>
      </dgm:t>
    </dgm:pt>
    <dgm:pt modelId="{7EC477CB-A36E-4291-8B85-8E4B410E2D94}" type="pres">
      <dgm:prSet presAssocID="{3D365444-3C1D-40FA-87C9-A279CA197977}" presName="Name0" presStyleCnt="0">
        <dgm:presLayoutVars>
          <dgm:dir/>
          <dgm:animLvl val="lvl"/>
          <dgm:resizeHandles val="exact"/>
        </dgm:presLayoutVars>
      </dgm:prSet>
      <dgm:spPr/>
    </dgm:pt>
    <dgm:pt modelId="{BBC6F2EB-1886-4420-832C-CE476A4D53C5}" type="pres">
      <dgm:prSet presAssocID="{81C3C241-4161-4C4A-8D2B-85BB3EF06150}" presName="composite" presStyleCnt="0"/>
      <dgm:spPr/>
    </dgm:pt>
    <dgm:pt modelId="{39D1C47C-E6BC-481A-BCA9-87256A9CAD62}" type="pres">
      <dgm:prSet presAssocID="{81C3C241-4161-4C4A-8D2B-85BB3EF06150}" presName="parTx" presStyleLbl="alignNode1" presStyleIdx="0" presStyleCnt="1">
        <dgm:presLayoutVars>
          <dgm:chMax val="0"/>
          <dgm:chPref val="0"/>
          <dgm:bulletEnabled val="1"/>
        </dgm:presLayoutVars>
      </dgm:prSet>
      <dgm:spPr/>
    </dgm:pt>
    <dgm:pt modelId="{F787D3EB-6CB5-468D-A9D9-D8D5F56EC10C}" type="pres">
      <dgm:prSet presAssocID="{81C3C241-4161-4C4A-8D2B-85BB3EF06150}" presName="desTx" presStyleLbl="alignAccFollowNode1" presStyleIdx="0" presStyleCnt="1">
        <dgm:presLayoutVars>
          <dgm:bulletEnabled val="1"/>
        </dgm:presLayoutVars>
      </dgm:prSet>
      <dgm:spPr/>
    </dgm:pt>
  </dgm:ptLst>
  <dgm:cxnLst>
    <dgm:cxn modelId="{BD703804-1600-40BE-B7CD-C02D19EA429D}" type="presOf" srcId="{FDB2D439-C26A-4967-B721-C7447597E481}" destId="{F787D3EB-6CB5-468D-A9D9-D8D5F56EC10C}" srcOrd="0" destOrd="2" presId="urn:microsoft.com/office/officeart/2005/8/layout/hList1"/>
    <dgm:cxn modelId="{B2FA4316-3660-422B-B117-D4C52691B8BB}" type="presOf" srcId="{3D365444-3C1D-40FA-87C9-A279CA197977}" destId="{7EC477CB-A36E-4291-8B85-8E4B410E2D94}" srcOrd="0" destOrd="0" presId="urn:microsoft.com/office/officeart/2005/8/layout/hList1"/>
    <dgm:cxn modelId="{B04C4B26-32EB-4106-86C1-C817A9C3A20B}" srcId="{3D365444-3C1D-40FA-87C9-A279CA197977}" destId="{81C3C241-4161-4C4A-8D2B-85BB3EF06150}" srcOrd="0" destOrd="0" parTransId="{E404D99D-30E3-4E45-855D-A269858B4DEC}" sibTransId="{D56AA760-186C-4712-8354-F4468F81E798}"/>
    <dgm:cxn modelId="{15EF3B31-8F0A-4813-86B6-658B5ADBAB95}" srcId="{81C3C241-4161-4C4A-8D2B-85BB3EF06150}" destId="{1D4C61D4-BDC7-4B2B-A61E-D31AFBE2557B}" srcOrd="0" destOrd="0" parTransId="{26C6EE5C-03AF-441B-A587-08BC384E75AD}" sibTransId="{79CECB5F-4CB2-41F8-9458-D9A6D4C9156F}"/>
    <dgm:cxn modelId="{F4D09935-4AEB-477E-BBB8-0E1F1BCD397E}" srcId="{81C3C241-4161-4C4A-8D2B-85BB3EF06150}" destId="{D7AEF3A8-046F-4EAE-AD2B-C9BCC89DAE09}" srcOrd="4" destOrd="0" parTransId="{D871B2A7-1B7A-4397-99A3-F5FF92B2BCAF}" sibTransId="{48CDDD5F-2B18-4948-A098-8B7F6C9D1CDD}"/>
    <dgm:cxn modelId="{A14D1F71-3188-488C-9F4A-33805B21A3E6}" srcId="{81C3C241-4161-4C4A-8D2B-85BB3EF06150}" destId="{FDB2D439-C26A-4967-B721-C7447597E481}" srcOrd="2" destOrd="0" parTransId="{180D3BCE-23C8-403B-A687-FD35A8334C9E}" sibTransId="{A4E62CAC-6772-4B29-A2F5-E39123A7AA52}"/>
    <dgm:cxn modelId="{DCCDE975-220D-44A1-BEC3-32D12DBA0DD9}" srcId="{81C3C241-4161-4C4A-8D2B-85BB3EF06150}" destId="{8AC0499E-53E2-45C1-9E83-50DE765EEB35}" srcOrd="3" destOrd="0" parTransId="{0BA64DC7-D2FB-4108-9226-9703590A1966}" sibTransId="{B7156137-CD17-42AC-A0D7-26796F6577E9}"/>
    <dgm:cxn modelId="{6C5C8797-498B-4697-BF9B-732FA9D02DE2}" type="presOf" srcId="{8AC0499E-53E2-45C1-9E83-50DE765EEB35}" destId="{F787D3EB-6CB5-468D-A9D9-D8D5F56EC10C}" srcOrd="0" destOrd="3" presId="urn:microsoft.com/office/officeart/2005/8/layout/hList1"/>
    <dgm:cxn modelId="{045638B1-F955-45A4-BCA7-38817B36DE1D}" type="presOf" srcId="{D7AEF3A8-046F-4EAE-AD2B-C9BCC89DAE09}" destId="{F787D3EB-6CB5-468D-A9D9-D8D5F56EC10C}" srcOrd="0" destOrd="4" presId="urn:microsoft.com/office/officeart/2005/8/layout/hList1"/>
    <dgm:cxn modelId="{0C1568B7-E15F-4836-ACE0-5BD89CB5C851}" type="presOf" srcId="{1D4C61D4-BDC7-4B2B-A61E-D31AFBE2557B}" destId="{F787D3EB-6CB5-468D-A9D9-D8D5F56EC10C}" srcOrd="0" destOrd="0" presId="urn:microsoft.com/office/officeart/2005/8/layout/hList1"/>
    <dgm:cxn modelId="{59D3E1C3-EB76-4C60-B715-A3F2EC6D7D04}" type="presOf" srcId="{05FACCB8-6BB3-46AE-BEB9-184EEDDB17B9}" destId="{F787D3EB-6CB5-468D-A9D9-D8D5F56EC10C}" srcOrd="0" destOrd="1" presId="urn:microsoft.com/office/officeart/2005/8/layout/hList1"/>
    <dgm:cxn modelId="{AA7129D8-20F0-4590-95C1-B5C15C23B562}" type="presOf" srcId="{81C3C241-4161-4C4A-8D2B-85BB3EF06150}" destId="{39D1C47C-E6BC-481A-BCA9-87256A9CAD62}" srcOrd="0" destOrd="0" presId="urn:microsoft.com/office/officeart/2005/8/layout/hList1"/>
    <dgm:cxn modelId="{DE3A75E2-F0AB-4139-A5AD-A44F0D8CF835}" srcId="{81C3C241-4161-4C4A-8D2B-85BB3EF06150}" destId="{05FACCB8-6BB3-46AE-BEB9-184EEDDB17B9}" srcOrd="1" destOrd="0" parTransId="{9A44816D-3845-4906-B28B-3A7C1D600F64}" sibTransId="{74602802-F2AD-4F37-B8CD-395F0355D454}"/>
    <dgm:cxn modelId="{7D5E772D-2CC6-4147-AAD4-66EAF271A69E}" type="presParOf" srcId="{7EC477CB-A36E-4291-8B85-8E4B410E2D94}" destId="{BBC6F2EB-1886-4420-832C-CE476A4D53C5}" srcOrd="0" destOrd="0" presId="urn:microsoft.com/office/officeart/2005/8/layout/hList1"/>
    <dgm:cxn modelId="{5F511B4E-8B09-4069-A811-1D5190318725}" type="presParOf" srcId="{BBC6F2EB-1886-4420-832C-CE476A4D53C5}" destId="{39D1C47C-E6BC-481A-BCA9-87256A9CAD62}" srcOrd="0" destOrd="0" presId="urn:microsoft.com/office/officeart/2005/8/layout/hList1"/>
    <dgm:cxn modelId="{37034CA3-A574-4956-B9A2-878A29F4D991}" type="presParOf" srcId="{BBC6F2EB-1886-4420-832C-CE476A4D53C5}" destId="{F787D3EB-6CB5-468D-A9D9-D8D5F56EC10C}" srcOrd="1" destOrd="0" presId="urn:microsoft.com/office/officeart/2005/8/layout/h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3D365444-3C1D-40FA-87C9-A279CA197977}" type="doc">
      <dgm:prSet loTypeId="urn:microsoft.com/office/officeart/2005/8/layout/hList1" loCatId="list" qsTypeId="urn:microsoft.com/office/officeart/2005/8/quickstyle/simple1" qsCatId="simple" csTypeId="urn:microsoft.com/office/officeart/2005/8/colors/accent2_3" csCatId="accent2" phldr="1"/>
      <dgm:spPr/>
      <dgm:t>
        <a:bodyPr/>
        <a:lstStyle/>
        <a:p>
          <a:endParaRPr lang="ru-RU"/>
        </a:p>
      </dgm:t>
    </dgm:pt>
    <dgm:pt modelId="{81C3C241-4161-4C4A-8D2B-85BB3EF06150}">
      <dgm:prSet phldrT="[Текст]"/>
      <dgm:spPr/>
      <dgm:t>
        <a:bodyPr/>
        <a:lstStyle/>
        <a:p>
          <a:r>
            <a:rPr lang="ru-RU" dirty="0">
              <a:latin typeface="Arial" panose="020B0604020202020204" pitchFamily="34" charset="0"/>
              <a:cs typeface="Arial" panose="020B0604020202020204" pitchFamily="34" charset="0"/>
            </a:rPr>
            <a:t>Основные параметры целевого сценария развития внешнеэкономической деятельности Челябинской области</a:t>
          </a:r>
        </a:p>
      </dgm:t>
    </dgm:pt>
    <dgm:pt modelId="{E404D99D-30E3-4E45-855D-A269858B4DEC}" type="parTrans" cxnId="{B04C4B26-32EB-4106-86C1-C817A9C3A20B}">
      <dgm:prSet/>
      <dgm:spPr/>
      <dgm:t>
        <a:bodyPr/>
        <a:lstStyle/>
        <a:p>
          <a:endParaRPr lang="ru-RU">
            <a:latin typeface="Arial Narrow" panose="020B0606020202030204" pitchFamily="34" charset="0"/>
          </a:endParaRPr>
        </a:p>
      </dgm:t>
    </dgm:pt>
    <dgm:pt modelId="{D56AA760-186C-4712-8354-F4468F81E798}" type="sibTrans" cxnId="{B04C4B26-32EB-4106-86C1-C817A9C3A20B}">
      <dgm:prSet/>
      <dgm:spPr/>
      <dgm:t>
        <a:bodyPr/>
        <a:lstStyle/>
        <a:p>
          <a:endParaRPr lang="ru-RU">
            <a:latin typeface="Arial Narrow" panose="020B0606020202030204" pitchFamily="34" charset="0"/>
          </a:endParaRPr>
        </a:p>
      </dgm:t>
    </dgm:pt>
    <dgm:pt modelId="{C2B8D37F-C8FA-4C0D-AE70-3BF10756BCC0}">
      <dgm:prSet/>
      <dgm:spPr/>
      <dgm:t>
        <a:bodyPr/>
        <a:lstStyle/>
        <a:p>
          <a:r>
            <a:rPr lang="ru-RU" dirty="0">
              <a:latin typeface="Arial" panose="020B0604020202020204" pitchFamily="34" charset="0"/>
              <a:cs typeface="Arial" panose="020B0604020202020204" pitchFamily="34" charset="0"/>
            </a:rPr>
            <a:t>увеличение стоимостных объемов экспорта товаров и услуг в 2,7-2,9 раза в 2035 г. по сравнению с 2017 г.;</a:t>
          </a:r>
        </a:p>
      </dgm:t>
    </dgm:pt>
    <dgm:pt modelId="{42EE0BCA-5F3A-4921-88E6-4BBBB14E63D8}" type="parTrans" cxnId="{E14AF548-3985-41AB-8E9A-01AEC1BAF07D}">
      <dgm:prSet/>
      <dgm:spPr/>
      <dgm:t>
        <a:bodyPr/>
        <a:lstStyle/>
        <a:p>
          <a:endParaRPr lang="ru-RU">
            <a:latin typeface="Arial Narrow" panose="020B0606020202030204" pitchFamily="34" charset="0"/>
          </a:endParaRPr>
        </a:p>
      </dgm:t>
    </dgm:pt>
    <dgm:pt modelId="{F009C355-9E6F-4CB7-A163-AD2F56C49E30}" type="sibTrans" cxnId="{E14AF548-3985-41AB-8E9A-01AEC1BAF07D}">
      <dgm:prSet/>
      <dgm:spPr/>
      <dgm:t>
        <a:bodyPr/>
        <a:lstStyle/>
        <a:p>
          <a:endParaRPr lang="ru-RU">
            <a:latin typeface="Arial Narrow" panose="020B0606020202030204" pitchFamily="34" charset="0"/>
          </a:endParaRPr>
        </a:p>
      </dgm:t>
    </dgm:pt>
    <dgm:pt modelId="{87497270-4CEF-4128-8EF3-7FA8BBB1BAD9}">
      <dgm:prSet/>
      <dgm:spPr/>
      <dgm:t>
        <a:bodyPr/>
        <a:lstStyle/>
        <a:p>
          <a:r>
            <a:rPr lang="ru-RU" dirty="0">
              <a:latin typeface="Arial" panose="020B0604020202020204" pitchFamily="34" charset="0"/>
              <a:cs typeface="Arial" panose="020B0604020202020204" pitchFamily="34" charset="0"/>
            </a:rPr>
            <a:t>выход на последовательное увеличение доли машин, оборудования и транспортных средств в экспорте товаров к концу 2035 г. до 9-10%;</a:t>
          </a:r>
        </a:p>
      </dgm:t>
    </dgm:pt>
    <dgm:pt modelId="{3C5EBCFF-433E-4C55-9E94-6336C31119BD}" type="parTrans" cxnId="{FC929F4E-7FB7-4820-8174-F6A93902C954}">
      <dgm:prSet/>
      <dgm:spPr/>
      <dgm:t>
        <a:bodyPr/>
        <a:lstStyle/>
        <a:p>
          <a:endParaRPr lang="ru-RU">
            <a:latin typeface="Arial Narrow" panose="020B0606020202030204" pitchFamily="34" charset="0"/>
          </a:endParaRPr>
        </a:p>
      </dgm:t>
    </dgm:pt>
    <dgm:pt modelId="{34EC69C8-C595-46C8-97A5-C21AFCF05C32}" type="sibTrans" cxnId="{FC929F4E-7FB7-4820-8174-F6A93902C954}">
      <dgm:prSet/>
      <dgm:spPr/>
      <dgm:t>
        <a:bodyPr/>
        <a:lstStyle/>
        <a:p>
          <a:endParaRPr lang="ru-RU">
            <a:latin typeface="Arial Narrow" panose="020B0606020202030204" pitchFamily="34" charset="0"/>
          </a:endParaRPr>
        </a:p>
      </dgm:t>
    </dgm:pt>
    <dgm:pt modelId="{30FE1655-340C-4990-885B-785676ECF64C}">
      <dgm:prSet/>
      <dgm:spPr/>
      <dgm:t>
        <a:bodyPr/>
        <a:lstStyle/>
        <a:p>
          <a:r>
            <a:rPr lang="ru-RU" dirty="0">
              <a:latin typeface="Arial" panose="020B0604020202020204" pitchFamily="34" charset="0"/>
              <a:cs typeface="Arial" panose="020B0604020202020204" pitchFamily="34" charset="0"/>
            </a:rPr>
            <a:t>повышение коэффициента товарной диверсификации экспорта на 1-2 пункта к 2035 г.;</a:t>
          </a:r>
        </a:p>
      </dgm:t>
    </dgm:pt>
    <dgm:pt modelId="{5EE9A784-DDFE-4626-9811-DF0ED1F5395C}" type="parTrans" cxnId="{42DE6855-1C1F-4525-AD82-195879FB692E}">
      <dgm:prSet/>
      <dgm:spPr/>
      <dgm:t>
        <a:bodyPr/>
        <a:lstStyle/>
        <a:p>
          <a:endParaRPr lang="ru-RU">
            <a:latin typeface="Arial Narrow" panose="020B0606020202030204" pitchFamily="34" charset="0"/>
          </a:endParaRPr>
        </a:p>
      </dgm:t>
    </dgm:pt>
    <dgm:pt modelId="{FDCEFD68-1800-4CA8-80A6-F6621125FCFC}" type="sibTrans" cxnId="{42DE6855-1C1F-4525-AD82-195879FB692E}">
      <dgm:prSet/>
      <dgm:spPr/>
      <dgm:t>
        <a:bodyPr/>
        <a:lstStyle/>
        <a:p>
          <a:endParaRPr lang="ru-RU">
            <a:latin typeface="Arial Narrow" panose="020B0606020202030204" pitchFamily="34" charset="0"/>
          </a:endParaRPr>
        </a:p>
      </dgm:t>
    </dgm:pt>
    <dgm:pt modelId="{32A0C656-B959-498C-8EB6-AB11A9B288CA}">
      <dgm:prSet/>
      <dgm:spPr/>
      <dgm:t>
        <a:bodyPr/>
        <a:lstStyle/>
        <a:p>
          <a:r>
            <a:rPr lang="ru-RU" dirty="0">
              <a:latin typeface="Arial" panose="020B0604020202020204" pitchFamily="34" charset="0"/>
              <a:cs typeface="Arial" panose="020B0604020202020204" pitchFamily="34" charset="0"/>
            </a:rPr>
            <a:t>удвоение доли региона в мировом экспорте высокотехнологичных товаров к 2035 г.;</a:t>
          </a:r>
        </a:p>
      </dgm:t>
    </dgm:pt>
    <dgm:pt modelId="{17A9920D-05AC-4E75-969E-0F48C4EE1FF1}" type="parTrans" cxnId="{5669F64D-8E8A-450F-8774-439E342BBF04}">
      <dgm:prSet/>
      <dgm:spPr/>
      <dgm:t>
        <a:bodyPr/>
        <a:lstStyle/>
        <a:p>
          <a:endParaRPr lang="ru-RU">
            <a:latin typeface="Arial Narrow" panose="020B0606020202030204" pitchFamily="34" charset="0"/>
          </a:endParaRPr>
        </a:p>
      </dgm:t>
    </dgm:pt>
    <dgm:pt modelId="{EFB6C878-A9BC-40E3-85B9-69BF7EECE4BF}" type="sibTrans" cxnId="{5669F64D-8E8A-450F-8774-439E342BBF04}">
      <dgm:prSet/>
      <dgm:spPr/>
      <dgm:t>
        <a:bodyPr/>
        <a:lstStyle/>
        <a:p>
          <a:endParaRPr lang="ru-RU">
            <a:latin typeface="Arial Narrow" panose="020B0606020202030204" pitchFamily="34" charset="0"/>
          </a:endParaRPr>
        </a:p>
      </dgm:t>
    </dgm:pt>
    <dgm:pt modelId="{8CCED9A5-5B3D-4B06-A9D5-7835A2D39673}">
      <dgm:prSet/>
      <dgm:spPr/>
      <dgm:t>
        <a:bodyPr/>
        <a:lstStyle/>
        <a:p>
          <a:r>
            <a:rPr lang="ru-RU" dirty="0">
              <a:latin typeface="Arial" panose="020B0604020202020204" pitchFamily="34" charset="0"/>
              <a:cs typeface="Arial" panose="020B0604020202020204" pitchFamily="34" charset="0"/>
            </a:rPr>
            <a:t>повышение доли услуг в общем экспорте товаров и услуг в 1,8-1,9 раза к 2035 г. до 20%, при увеличении в структуре экспорта услуг удельного веса наукоемких и интеллектуальных услуг до 25%;</a:t>
          </a:r>
        </a:p>
      </dgm:t>
    </dgm:pt>
    <dgm:pt modelId="{0BAE5161-AB26-49CC-9190-9BEFDD22F06F}" type="parTrans" cxnId="{D8514791-C271-4EB0-831D-B437618EB5C4}">
      <dgm:prSet/>
      <dgm:spPr/>
      <dgm:t>
        <a:bodyPr/>
        <a:lstStyle/>
        <a:p>
          <a:endParaRPr lang="ru-RU">
            <a:latin typeface="Arial Narrow" panose="020B0606020202030204" pitchFamily="34" charset="0"/>
          </a:endParaRPr>
        </a:p>
      </dgm:t>
    </dgm:pt>
    <dgm:pt modelId="{F6652104-5EE5-4432-BA7B-A3166A6E713C}" type="sibTrans" cxnId="{D8514791-C271-4EB0-831D-B437618EB5C4}">
      <dgm:prSet/>
      <dgm:spPr/>
      <dgm:t>
        <a:bodyPr/>
        <a:lstStyle/>
        <a:p>
          <a:endParaRPr lang="ru-RU">
            <a:latin typeface="Arial Narrow" panose="020B0606020202030204" pitchFamily="34" charset="0"/>
          </a:endParaRPr>
        </a:p>
      </dgm:t>
    </dgm:pt>
    <dgm:pt modelId="{684B0F72-09F6-4F27-AAE2-69E219412309}">
      <dgm:prSet/>
      <dgm:spPr/>
      <dgm:t>
        <a:bodyPr/>
        <a:lstStyle/>
        <a:p>
          <a:r>
            <a:rPr lang="ru-RU" dirty="0">
              <a:latin typeface="Arial" panose="020B0604020202020204" pitchFamily="34" charset="0"/>
              <a:cs typeface="Arial" panose="020B0604020202020204" pitchFamily="34" charset="0"/>
            </a:rPr>
            <a:t>увеличение числа организаций-экспортеров товаров в 2 раза к 2025 г. по сравнению с 2017 г. и в 4 раза к 2035 году.</a:t>
          </a:r>
        </a:p>
      </dgm:t>
    </dgm:pt>
    <dgm:pt modelId="{5E65C718-5149-4BA5-AB90-CC175BC03ADE}" type="parTrans" cxnId="{8B130408-BBFF-49D4-AE40-063EAF7B6F1E}">
      <dgm:prSet/>
      <dgm:spPr/>
      <dgm:t>
        <a:bodyPr/>
        <a:lstStyle/>
        <a:p>
          <a:endParaRPr lang="ru-RU">
            <a:latin typeface="Arial Narrow" panose="020B0606020202030204" pitchFamily="34" charset="0"/>
          </a:endParaRPr>
        </a:p>
      </dgm:t>
    </dgm:pt>
    <dgm:pt modelId="{C919D077-35AA-4270-B7C7-1CFB90BCCA2A}" type="sibTrans" cxnId="{8B130408-BBFF-49D4-AE40-063EAF7B6F1E}">
      <dgm:prSet/>
      <dgm:spPr/>
      <dgm:t>
        <a:bodyPr/>
        <a:lstStyle/>
        <a:p>
          <a:endParaRPr lang="ru-RU">
            <a:latin typeface="Arial Narrow" panose="020B0606020202030204" pitchFamily="34" charset="0"/>
          </a:endParaRPr>
        </a:p>
      </dgm:t>
    </dgm:pt>
    <dgm:pt modelId="{7EC477CB-A36E-4291-8B85-8E4B410E2D94}" type="pres">
      <dgm:prSet presAssocID="{3D365444-3C1D-40FA-87C9-A279CA197977}" presName="Name0" presStyleCnt="0">
        <dgm:presLayoutVars>
          <dgm:dir/>
          <dgm:animLvl val="lvl"/>
          <dgm:resizeHandles val="exact"/>
        </dgm:presLayoutVars>
      </dgm:prSet>
      <dgm:spPr/>
    </dgm:pt>
    <dgm:pt modelId="{BBC6F2EB-1886-4420-832C-CE476A4D53C5}" type="pres">
      <dgm:prSet presAssocID="{81C3C241-4161-4C4A-8D2B-85BB3EF06150}" presName="composite" presStyleCnt="0"/>
      <dgm:spPr/>
    </dgm:pt>
    <dgm:pt modelId="{39D1C47C-E6BC-481A-BCA9-87256A9CAD62}" type="pres">
      <dgm:prSet presAssocID="{81C3C241-4161-4C4A-8D2B-85BB3EF06150}" presName="parTx" presStyleLbl="alignNode1" presStyleIdx="0" presStyleCnt="1">
        <dgm:presLayoutVars>
          <dgm:chMax val="0"/>
          <dgm:chPref val="0"/>
          <dgm:bulletEnabled val="1"/>
        </dgm:presLayoutVars>
      </dgm:prSet>
      <dgm:spPr/>
    </dgm:pt>
    <dgm:pt modelId="{F787D3EB-6CB5-468D-A9D9-D8D5F56EC10C}" type="pres">
      <dgm:prSet presAssocID="{81C3C241-4161-4C4A-8D2B-85BB3EF06150}" presName="desTx" presStyleLbl="alignAccFollowNode1" presStyleIdx="0" presStyleCnt="1">
        <dgm:presLayoutVars>
          <dgm:bulletEnabled val="1"/>
        </dgm:presLayoutVars>
      </dgm:prSet>
      <dgm:spPr/>
    </dgm:pt>
  </dgm:ptLst>
  <dgm:cxnLst>
    <dgm:cxn modelId="{8B130408-BBFF-49D4-AE40-063EAF7B6F1E}" srcId="{81C3C241-4161-4C4A-8D2B-85BB3EF06150}" destId="{684B0F72-09F6-4F27-AAE2-69E219412309}" srcOrd="5" destOrd="0" parTransId="{5E65C718-5149-4BA5-AB90-CC175BC03ADE}" sibTransId="{C919D077-35AA-4270-B7C7-1CFB90BCCA2A}"/>
    <dgm:cxn modelId="{B2FA4316-3660-422B-B117-D4C52691B8BB}" type="presOf" srcId="{3D365444-3C1D-40FA-87C9-A279CA197977}" destId="{7EC477CB-A36E-4291-8B85-8E4B410E2D94}" srcOrd="0" destOrd="0" presId="urn:microsoft.com/office/officeart/2005/8/layout/hList1"/>
    <dgm:cxn modelId="{B04C4B26-32EB-4106-86C1-C817A9C3A20B}" srcId="{3D365444-3C1D-40FA-87C9-A279CA197977}" destId="{81C3C241-4161-4C4A-8D2B-85BB3EF06150}" srcOrd="0" destOrd="0" parTransId="{E404D99D-30E3-4E45-855D-A269858B4DEC}" sibTransId="{D56AA760-186C-4712-8354-F4468F81E798}"/>
    <dgm:cxn modelId="{728F3068-F6F6-4B4A-AFD3-041BA3D1EA3A}" type="presOf" srcId="{C2B8D37F-C8FA-4C0D-AE70-3BF10756BCC0}" destId="{F787D3EB-6CB5-468D-A9D9-D8D5F56EC10C}" srcOrd="0" destOrd="0" presId="urn:microsoft.com/office/officeart/2005/8/layout/hList1"/>
    <dgm:cxn modelId="{E14AF548-3985-41AB-8E9A-01AEC1BAF07D}" srcId="{81C3C241-4161-4C4A-8D2B-85BB3EF06150}" destId="{C2B8D37F-C8FA-4C0D-AE70-3BF10756BCC0}" srcOrd="0" destOrd="0" parTransId="{42EE0BCA-5F3A-4921-88E6-4BBBB14E63D8}" sibTransId="{F009C355-9E6F-4CB7-A163-AD2F56C49E30}"/>
    <dgm:cxn modelId="{5669F64D-8E8A-450F-8774-439E342BBF04}" srcId="{81C3C241-4161-4C4A-8D2B-85BB3EF06150}" destId="{32A0C656-B959-498C-8EB6-AB11A9B288CA}" srcOrd="3" destOrd="0" parTransId="{17A9920D-05AC-4E75-969E-0F48C4EE1FF1}" sibTransId="{EFB6C878-A9BC-40E3-85B9-69BF7EECE4BF}"/>
    <dgm:cxn modelId="{FC929F4E-7FB7-4820-8174-F6A93902C954}" srcId="{81C3C241-4161-4C4A-8D2B-85BB3EF06150}" destId="{87497270-4CEF-4128-8EF3-7FA8BBB1BAD9}" srcOrd="1" destOrd="0" parTransId="{3C5EBCFF-433E-4C55-9E94-6336C31119BD}" sibTransId="{34EC69C8-C595-46C8-97A5-C21AFCF05C32}"/>
    <dgm:cxn modelId="{42DE6855-1C1F-4525-AD82-195879FB692E}" srcId="{81C3C241-4161-4C4A-8D2B-85BB3EF06150}" destId="{30FE1655-340C-4990-885B-785676ECF64C}" srcOrd="2" destOrd="0" parTransId="{5EE9A784-DDFE-4626-9811-DF0ED1F5395C}" sibTransId="{FDCEFD68-1800-4CA8-80A6-F6621125FCFC}"/>
    <dgm:cxn modelId="{04D4EE80-E7F6-4D22-B84C-22CFFB5FC1DF}" type="presOf" srcId="{32A0C656-B959-498C-8EB6-AB11A9B288CA}" destId="{F787D3EB-6CB5-468D-A9D9-D8D5F56EC10C}" srcOrd="0" destOrd="3" presId="urn:microsoft.com/office/officeart/2005/8/layout/hList1"/>
    <dgm:cxn modelId="{D8514791-C271-4EB0-831D-B437618EB5C4}" srcId="{81C3C241-4161-4C4A-8D2B-85BB3EF06150}" destId="{8CCED9A5-5B3D-4B06-A9D5-7835A2D39673}" srcOrd="4" destOrd="0" parTransId="{0BAE5161-AB26-49CC-9190-9BEFDD22F06F}" sibTransId="{F6652104-5EE5-4432-BA7B-A3166A6E713C}"/>
    <dgm:cxn modelId="{3E12B4B8-69C5-4E1A-AC00-BA5398CD049E}" type="presOf" srcId="{684B0F72-09F6-4F27-AAE2-69E219412309}" destId="{F787D3EB-6CB5-468D-A9D9-D8D5F56EC10C}" srcOrd="0" destOrd="5" presId="urn:microsoft.com/office/officeart/2005/8/layout/hList1"/>
    <dgm:cxn modelId="{29A735D4-0920-4AF4-809D-76AD54069262}" type="presOf" srcId="{8CCED9A5-5B3D-4B06-A9D5-7835A2D39673}" destId="{F787D3EB-6CB5-468D-A9D9-D8D5F56EC10C}" srcOrd="0" destOrd="4" presId="urn:microsoft.com/office/officeart/2005/8/layout/hList1"/>
    <dgm:cxn modelId="{AA7129D8-20F0-4590-95C1-B5C15C23B562}" type="presOf" srcId="{81C3C241-4161-4C4A-8D2B-85BB3EF06150}" destId="{39D1C47C-E6BC-481A-BCA9-87256A9CAD62}" srcOrd="0" destOrd="0" presId="urn:microsoft.com/office/officeart/2005/8/layout/hList1"/>
    <dgm:cxn modelId="{BC06E0F9-2A9E-49C0-851D-259F45051FC0}" type="presOf" srcId="{30FE1655-340C-4990-885B-785676ECF64C}" destId="{F787D3EB-6CB5-468D-A9D9-D8D5F56EC10C}" srcOrd="0" destOrd="2" presId="urn:microsoft.com/office/officeart/2005/8/layout/hList1"/>
    <dgm:cxn modelId="{A43585FB-AC89-4524-8F0C-86542A189807}" type="presOf" srcId="{87497270-4CEF-4128-8EF3-7FA8BBB1BAD9}" destId="{F787D3EB-6CB5-468D-A9D9-D8D5F56EC10C}" srcOrd="0" destOrd="1" presId="urn:microsoft.com/office/officeart/2005/8/layout/hList1"/>
    <dgm:cxn modelId="{7D5E772D-2CC6-4147-AAD4-66EAF271A69E}" type="presParOf" srcId="{7EC477CB-A36E-4291-8B85-8E4B410E2D94}" destId="{BBC6F2EB-1886-4420-832C-CE476A4D53C5}" srcOrd="0" destOrd="0" presId="urn:microsoft.com/office/officeart/2005/8/layout/hList1"/>
    <dgm:cxn modelId="{5F511B4E-8B09-4069-A811-1D5190318725}" type="presParOf" srcId="{BBC6F2EB-1886-4420-832C-CE476A4D53C5}" destId="{39D1C47C-E6BC-481A-BCA9-87256A9CAD62}" srcOrd="0" destOrd="0" presId="urn:microsoft.com/office/officeart/2005/8/layout/hList1"/>
    <dgm:cxn modelId="{37034CA3-A574-4956-B9A2-878A29F4D991}" type="presParOf" srcId="{BBC6F2EB-1886-4420-832C-CE476A4D53C5}" destId="{F787D3EB-6CB5-468D-A9D9-D8D5F56EC10C}" srcOrd="1" destOrd="0" presId="urn:microsoft.com/office/officeart/2005/8/layout/h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9D1C47C-E6BC-481A-BCA9-87256A9CAD62}">
      <dsp:nvSpPr>
        <dsp:cNvPr id="0" name=""/>
        <dsp:cNvSpPr/>
      </dsp:nvSpPr>
      <dsp:spPr>
        <a:xfrm>
          <a:off x="0" y="114762"/>
          <a:ext cx="5384800" cy="754860"/>
        </a:xfrm>
        <a:prstGeom prst="rect">
          <a:avLst/>
        </a:prstGeom>
        <a:solidFill>
          <a:schemeClr val="accent2">
            <a:shade val="80000"/>
            <a:hueOff val="0"/>
            <a:satOff val="0"/>
            <a:lumOff val="0"/>
            <a:alphaOff val="0"/>
          </a:schemeClr>
        </a:solidFill>
        <a:ln w="12700" cap="flat" cmpd="sng" algn="ctr">
          <a:solidFill>
            <a:schemeClr val="accent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60960" rIns="106680" bIns="60960" numCol="1" spcCol="1270" anchor="ctr" anchorCtr="0">
          <a:noAutofit/>
        </a:bodyPr>
        <a:lstStyle/>
        <a:p>
          <a:pPr marL="0" lvl="0" indent="0" algn="ctr" defTabSz="666750">
            <a:lnSpc>
              <a:spcPct val="90000"/>
            </a:lnSpc>
            <a:spcBef>
              <a:spcPct val="0"/>
            </a:spcBef>
            <a:spcAft>
              <a:spcPct val="35000"/>
            </a:spcAft>
            <a:buNone/>
          </a:pPr>
          <a:r>
            <a:rPr lang="ru-RU" sz="1500" kern="1200" dirty="0">
              <a:latin typeface="Arial" panose="020B0604020202020204" pitchFamily="34" charset="0"/>
              <a:cs typeface="Arial" panose="020B0604020202020204" pitchFamily="34" charset="0"/>
            </a:rPr>
            <a:t>Основные параметры базового сценария развития внешнеэкономической деятельности Челябинской области</a:t>
          </a:r>
        </a:p>
      </dsp:txBody>
      <dsp:txXfrm>
        <a:off x="0" y="114762"/>
        <a:ext cx="5384800" cy="754860"/>
      </dsp:txXfrm>
    </dsp:sp>
    <dsp:sp modelId="{F787D3EB-6CB5-468D-A9D9-D8D5F56EC10C}">
      <dsp:nvSpPr>
        <dsp:cNvPr id="0" name=""/>
        <dsp:cNvSpPr/>
      </dsp:nvSpPr>
      <dsp:spPr>
        <a:xfrm>
          <a:off x="0" y="869622"/>
          <a:ext cx="5384800" cy="3541050"/>
        </a:xfrm>
        <a:prstGeom prst="rect">
          <a:avLst/>
        </a:prstGeom>
        <a:solidFill>
          <a:schemeClr val="accent2">
            <a:alpha val="90000"/>
            <a:tint val="40000"/>
            <a:hueOff val="0"/>
            <a:satOff val="0"/>
            <a:lumOff val="0"/>
            <a:alphaOff val="0"/>
          </a:schemeClr>
        </a:solidFill>
        <a:ln w="12700" cap="flat" cmpd="sng" algn="ctr">
          <a:solidFill>
            <a:schemeClr val="accent2">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0010" tIns="80010" rIns="106680" bIns="120015" numCol="1" spcCol="1270" anchor="t" anchorCtr="0">
          <a:noAutofit/>
        </a:bodyPr>
        <a:lstStyle/>
        <a:p>
          <a:pPr marL="114300" lvl="1" indent="-114300" algn="l" defTabSz="666750">
            <a:lnSpc>
              <a:spcPct val="90000"/>
            </a:lnSpc>
            <a:spcBef>
              <a:spcPct val="0"/>
            </a:spcBef>
            <a:spcAft>
              <a:spcPct val="15000"/>
            </a:spcAft>
            <a:buChar char="•"/>
          </a:pPr>
          <a:r>
            <a:rPr lang="ru-RU" sz="1500" kern="1200" dirty="0">
              <a:latin typeface="Arial" panose="020B0604020202020204" pitchFamily="34" charset="0"/>
              <a:cs typeface="Arial" panose="020B0604020202020204" pitchFamily="34" charset="0"/>
            </a:rPr>
            <a:t>увеличение стоимостных объемов экспорта товаров и услуг в 2,2-2,4 раза в 2035 г. по сравнению с 2017 г.;</a:t>
          </a:r>
        </a:p>
        <a:p>
          <a:pPr marL="114300" lvl="1" indent="-114300" algn="l" defTabSz="666750">
            <a:lnSpc>
              <a:spcPct val="90000"/>
            </a:lnSpc>
            <a:spcBef>
              <a:spcPct val="0"/>
            </a:spcBef>
            <a:spcAft>
              <a:spcPct val="15000"/>
            </a:spcAft>
            <a:buChar char="•"/>
          </a:pPr>
          <a:r>
            <a:rPr lang="ru-RU" sz="1500" kern="1200" dirty="0">
              <a:latin typeface="Arial" panose="020B0604020202020204" pitchFamily="34" charset="0"/>
              <a:cs typeface="Arial" panose="020B0604020202020204" pitchFamily="34" charset="0"/>
            </a:rPr>
            <a:t>перелом тенденции к снижению доли машин, оборудования и транспортных средств в экспорте товаров и выход на устойчивый ежегодный прирост поставок по данной статье с 2020 г.;</a:t>
          </a:r>
        </a:p>
        <a:p>
          <a:pPr marL="114300" lvl="1" indent="-114300" algn="l" defTabSz="666750">
            <a:lnSpc>
              <a:spcPct val="90000"/>
            </a:lnSpc>
            <a:spcBef>
              <a:spcPct val="0"/>
            </a:spcBef>
            <a:spcAft>
              <a:spcPct val="15000"/>
            </a:spcAft>
            <a:buChar char="•"/>
          </a:pPr>
          <a:r>
            <a:rPr lang="ru-RU" sz="1500" kern="1200" dirty="0">
              <a:latin typeface="Arial" panose="020B0604020202020204" pitchFamily="34" charset="0"/>
              <a:cs typeface="Arial" panose="020B0604020202020204" pitchFamily="34" charset="0"/>
            </a:rPr>
            <a:t>формирование тенденции к повышению коэффициента товарной диверсификации экспорта;</a:t>
          </a:r>
        </a:p>
        <a:p>
          <a:pPr marL="114300" lvl="1" indent="-114300" algn="l" defTabSz="666750">
            <a:lnSpc>
              <a:spcPct val="90000"/>
            </a:lnSpc>
            <a:spcBef>
              <a:spcPct val="0"/>
            </a:spcBef>
            <a:spcAft>
              <a:spcPct val="15000"/>
            </a:spcAft>
            <a:buChar char="•"/>
          </a:pPr>
          <a:r>
            <a:rPr lang="ru-RU" sz="1500" kern="1200" dirty="0">
              <a:latin typeface="Arial" panose="020B0604020202020204" pitchFamily="34" charset="0"/>
              <a:cs typeface="Arial" panose="020B0604020202020204" pitchFamily="34" charset="0"/>
            </a:rPr>
            <a:t>повышение доли услуг в общем экспорте товаров и услуг в 1,7 раза к 2035 г. при увеличении в структуре экспорта услуг удельного веса наукоемких и интеллектуальных услуг до 20% (в настоящее время 14-15%);</a:t>
          </a:r>
        </a:p>
        <a:p>
          <a:pPr marL="114300" lvl="1" indent="-114300" algn="l" defTabSz="666750">
            <a:lnSpc>
              <a:spcPct val="90000"/>
            </a:lnSpc>
            <a:spcBef>
              <a:spcPct val="0"/>
            </a:spcBef>
            <a:spcAft>
              <a:spcPct val="15000"/>
            </a:spcAft>
            <a:buChar char="•"/>
          </a:pPr>
          <a:r>
            <a:rPr lang="ru-RU" sz="1500" kern="1200" dirty="0">
              <a:latin typeface="Arial" panose="020B0604020202020204" pitchFamily="34" charset="0"/>
              <a:cs typeface="Arial" panose="020B0604020202020204" pitchFamily="34" charset="0"/>
            </a:rPr>
            <a:t>увеличение числа организаций-экспортеров товаров в 1,5 раза к 2025 г. по сравнению с 2017 г. и в 3 раза к 2035 г.</a:t>
          </a:r>
        </a:p>
      </dsp:txBody>
      <dsp:txXfrm>
        <a:off x="0" y="869622"/>
        <a:ext cx="5384800" cy="354105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9D1C47C-E6BC-481A-BCA9-87256A9CAD62}">
      <dsp:nvSpPr>
        <dsp:cNvPr id="0" name=""/>
        <dsp:cNvSpPr/>
      </dsp:nvSpPr>
      <dsp:spPr>
        <a:xfrm>
          <a:off x="0" y="114762"/>
          <a:ext cx="5384800" cy="754860"/>
        </a:xfrm>
        <a:prstGeom prst="rect">
          <a:avLst/>
        </a:prstGeom>
        <a:solidFill>
          <a:schemeClr val="accent2">
            <a:shade val="80000"/>
            <a:hueOff val="0"/>
            <a:satOff val="0"/>
            <a:lumOff val="0"/>
            <a:alphaOff val="0"/>
          </a:schemeClr>
        </a:solidFill>
        <a:ln w="12700" cap="flat" cmpd="sng" algn="ctr">
          <a:solidFill>
            <a:schemeClr val="accent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60960" rIns="106680" bIns="60960" numCol="1" spcCol="1270" anchor="ctr" anchorCtr="0">
          <a:noAutofit/>
        </a:bodyPr>
        <a:lstStyle/>
        <a:p>
          <a:pPr marL="0" lvl="0" indent="0" algn="ctr" defTabSz="666750">
            <a:lnSpc>
              <a:spcPct val="90000"/>
            </a:lnSpc>
            <a:spcBef>
              <a:spcPct val="0"/>
            </a:spcBef>
            <a:spcAft>
              <a:spcPct val="35000"/>
            </a:spcAft>
            <a:buNone/>
          </a:pPr>
          <a:r>
            <a:rPr lang="ru-RU" sz="1500" kern="1200" dirty="0">
              <a:latin typeface="Arial" panose="020B0604020202020204" pitchFamily="34" charset="0"/>
              <a:cs typeface="Arial" panose="020B0604020202020204" pitchFamily="34" charset="0"/>
            </a:rPr>
            <a:t>Основные параметры целевого сценария развития внешнеэкономической деятельности Челябинской области</a:t>
          </a:r>
        </a:p>
      </dsp:txBody>
      <dsp:txXfrm>
        <a:off x="0" y="114762"/>
        <a:ext cx="5384800" cy="754860"/>
      </dsp:txXfrm>
    </dsp:sp>
    <dsp:sp modelId="{F787D3EB-6CB5-468D-A9D9-D8D5F56EC10C}">
      <dsp:nvSpPr>
        <dsp:cNvPr id="0" name=""/>
        <dsp:cNvSpPr/>
      </dsp:nvSpPr>
      <dsp:spPr>
        <a:xfrm>
          <a:off x="0" y="869622"/>
          <a:ext cx="5384800" cy="3541050"/>
        </a:xfrm>
        <a:prstGeom prst="rect">
          <a:avLst/>
        </a:prstGeom>
        <a:solidFill>
          <a:schemeClr val="accent2">
            <a:alpha val="90000"/>
            <a:tint val="40000"/>
            <a:hueOff val="0"/>
            <a:satOff val="0"/>
            <a:lumOff val="0"/>
            <a:alphaOff val="0"/>
          </a:schemeClr>
        </a:solidFill>
        <a:ln w="12700" cap="flat" cmpd="sng" algn="ctr">
          <a:solidFill>
            <a:schemeClr val="accent2">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0010" tIns="80010" rIns="106680" bIns="120015" numCol="1" spcCol="1270" anchor="t" anchorCtr="0">
          <a:noAutofit/>
        </a:bodyPr>
        <a:lstStyle/>
        <a:p>
          <a:pPr marL="114300" lvl="1" indent="-114300" algn="l" defTabSz="666750">
            <a:lnSpc>
              <a:spcPct val="90000"/>
            </a:lnSpc>
            <a:spcBef>
              <a:spcPct val="0"/>
            </a:spcBef>
            <a:spcAft>
              <a:spcPct val="15000"/>
            </a:spcAft>
            <a:buChar char="•"/>
          </a:pPr>
          <a:r>
            <a:rPr lang="ru-RU" sz="1500" kern="1200" dirty="0">
              <a:latin typeface="Arial" panose="020B0604020202020204" pitchFamily="34" charset="0"/>
              <a:cs typeface="Arial" panose="020B0604020202020204" pitchFamily="34" charset="0"/>
            </a:rPr>
            <a:t>увеличение стоимостных объемов экспорта товаров и услуг в 2,7-2,9 раза в 2035 г. по сравнению с 2017 г.;</a:t>
          </a:r>
        </a:p>
        <a:p>
          <a:pPr marL="114300" lvl="1" indent="-114300" algn="l" defTabSz="666750">
            <a:lnSpc>
              <a:spcPct val="90000"/>
            </a:lnSpc>
            <a:spcBef>
              <a:spcPct val="0"/>
            </a:spcBef>
            <a:spcAft>
              <a:spcPct val="15000"/>
            </a:spcAft>
            <a:buChar char="•"/>
          </a:pPr>
          <a:r>
            <a:rPr lang="ru-RU" sz="1500" kern="1200" dirty="0">
              <a:latin typeface="Arial" panose="020B0604020202020204" pitchFamily="34" charset="0"/>
              <a:cs typeface="Arial" panose="020B0604020202020204" pitchFamily="34" charset="0"/>
            </a:rPr>
            <a:t>выход на последовательное увеличение доли машин, оборудования и транспортных средств в экспорте товаров к концу 2035 г. до 9-10%;</a:t>
          </a:r>
        </a:p>
        <a:p>
          <a:pPr marL="114300" lvl="1" indent="-114300" algn="l" defTabSz="666750">
            <a:lnSpc>
              <a:spcPct val="90000"/>
            </a:lnSpc>
            <a:spcBef>
              <a:spcPct val="0"/>
            </a:spcBef>
            <a:spcAft>
              <a:spcPct val="15000"/>
            </a:spcAft>
            <a:buChar char="•"/>
          </a:pPr>
          <a:r>
            <a:rPr lang="ru-RU" sz="1500" kern="1200" dirty="0">
              <a:latin typeface="Arial" panose="020B0604020202020204" pitchFamily="34" charset="0"/>
              <a:cs typeface="Arial" panose="020B0604020202020204" pitchFamily="34" charset="0"/>
            </a:rPr>
            <a:t>повышение коэффициента товарной диверсификации экспорта на 1-2 пункта к 2035 г.;</a:t>
          </a:r>
        </a:p>
        <a:p>
          <a:pPr marL="114300" lvl="1" indent="-114300" algn="l" defTabSz="666750">
            <a:lnSpc>
              <a:spcPct val="90000"/>
            </a:lnSpc>
            <a:spcBef>
              <a:spcPct val="0"/>
            </a:spcBef>
            <a:spcAft>
              <a:spcPct val="15000"/>
            </a:spcAft>
            <a:buChar char="•"/>
          </a:pPr>
          <a:r>
            <a:rPr lang="ru-RU" sz="1500" kern="1200" dirty="0">
              <a:latin typeface="Arial" panose="020B0604020202020204" pitchFamily="34" charset="0"/>
              <a:cs typeface="Arial" panose="020B0604020202020204" pitchFamily="34" charset="0"/>
            </a:rPr>
            <a:t>удвоение доли региона в мировом экспорте высокотехнологичных товаров к 2035 г.;</a:t>
          </a:r>
        </a:p>
        <a:p>
          <a:pPr marL="114300" lvl="1" indent="-114300" algn="l" defTabSz="666750">
            <a:lnSpc>
              <a:spcPct val="90000"/>
            </a:lnSpc>
            <a:spcBef>
              <a:spcPct val="0"/>
            </a:spcBef>
            <a:spcAft>
              <a:spcPct val="15000"/>
            </a:spcAft>
            <a:buChar char="•"/>
          </a:pPr>
          <a:r>
            <a:rPr lang="ru-RU" sz="1500" kern="1200" dirty="0">
              <a:latin typeface="Arial" panose="020B0604020202020204" pitchFamily="34" charset="0"/>
              <a:cs typeface="Arial" panose="020B0604020202020204" pitchFamily="34" charset="0"/>
            </a:rPr>
            <a:t>повышение доли услуг в общем экспорте товаров и услуг в 1,8-1,9 раза к 2035 г. до 20%, при увеличении в структуре экспорта услуг удельного веса наукоемких и интеллектуальных услуг до 25%;</a:t>
          </a:r>
        </a:p>
        <a:p>
          <a:pPr marL="114300" lvl="1" indent="-114300" algn="l" defTabSz="666750">
            <a:lnSpc>
              <a:spcPct val="90000"/>
            </a:lnSpc>
            <a:spcBef>
              <a:spcPct val="0"/>
            </a:spcBef>
            <a:spcAft>
              <a:spcPct val="15000"/>
            </a:spcAft>
            <a:buChar char="•"/>
          </a:pPr>
          <a:r>
            <a:rPr lang="ru-RU" sz="1500" kern="1200" dirty="0">
              <a:latin typeface="Arial" panose="020B0604020202020204" pitchFamily="34" charset="0"/>
              <a:cs typeface="Arial" panose="020B0604020202020204" pitchFamily="34" charset="0"/>
            </a:rPr>
            <a:t>увеличение числа организаций-экспортеров товаров в 2 раза к 2025 г. по сравнению с 2017 г. и в 4 раза к 2035 году.</a:t>
          </a:r>
        </a:p>
      </dsp:txBody>
      <dsp:txXfrm>
        <a:off x="0" y="869622"/>
        <a:ext cx="5384800" cy="3541050"/>
      </dsp:txXfrm>
    </dsp:sp>
  </dsp:spTree>
</dsp:drawing>
</file>

<file path=ppt/diagrams/layout1.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630B5567-DBC8-49E5-83DB-84F41663FF2D}"/>
              </a:ext>
            </a:extLst>
          </p:cNvPr>
          <p:cNvSpPr>
            <a:spLocks noGrp="1"/>
          </p:cNvSpPr>
          <p:nvPr>
            <p:ph type="ctrTitle"/>
          </p:nvPr>
        </p:nvSpPr>
        <p:spPr>
          <a:xfrm>
            <a:off x="1524000" y="1122363"/>
            <a:ext cx="9144000" cy="2387600"/>
          </a:xfrm>
        </p:spPr>
        <p:txBody>
          <a:bodyPr anchor="b"/>
          <a:lstStyle>
            <a:lvl1pPr algn="ctr">
              <a:defRPr sz="6000"/>
            </a:lvl1pPr>
          </a:lstStyle>
          <a:p>
            <a:r>
              <a:rPr lang="ru-RU" dirty="0"/>
              <a:t>Образец заголовка</a:t>
            </a:r>
          </a:p>
        </p:txBody>
      </p:sp>
      <p:sp>
        <p:nvSpPr>
          <p:cNvPr id="3" name="Подзаголовок 2">
            <a:extLst>
              <a:ext uri="{FF2B5EF4-FFF2-40B4-BE49-F238E27FC236}">
                <a16:creationId xmlns:a16="http://schemas.microsoft.com/office/drawing/2014/main" id="{37E1CB51-193C-499F-A603-E84C62D45F13}"/>
              </a:ext>
            </a:extLst>
          </p:cNvPr>
          <p:cNvSpPr>
            <a:spLocks noGrp="1"/>
          </p:cNvSpPr>
          <p:nvPr>
            <p:ph type="subTitle" idx="1"/>
          </p:nvPr>
        </p:nvSpPr>
        <p:spPr>
          <a:xfrm>
            <a:off x="1524000" y="4124551"/>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dirty="0"/>
              <a:t>Образец подзаголовка</a:t>
            </a:r>
          </a:p>
        </p:txBody>
      </p:sp>
      <p:sp>
        <p:nvSpPr>
          <p:cNvPr id="4" name="Дата 3">
            <a:extLst>
              <a:ext uri="{FF2B5EF4-FFF2-40B4-BE49-F238E27FC236}">
                <a16:creationId xmlns:a16="http://schemas.microsoft.com/office/drawing/2014/main" id="{EE1AE8F4-E167-4747-A714-25209256ACC1}"/>
              </a:ext>
            </a:extLst>
          </p:cNvPr>
          <p:cNvSpPr>
            <a:spLocks noGrp="1"/>
          </p:cNvSpPr>
          <p:nvPr>
            <p:ph type="dt" sz="half" idx="10"/>
          </p:nvPr>
        </p:nvSpPr>
        <p:spPr/>
        <p:txBody>
          <a:bodyPr/>
          <a:lstStyle/>
          <a:p>
            <a:fld id="{257F23AD-AC0F-4448-BA7B-94DFA0BFC8ED}" type="datetimeFigureOut">
              <a:rPr lang="ru-RU" smtClean="0"/>
              <a:t>21.03.2019</a:t>
            </a:fld>
            <a:endParaRPr lang="ru-RU"/>
          </a:p>
        </p:txBody>
      </p:sp>
      <p:sp>
        <p:nvSpPr>
          <p:cNvPr id="5" name="Нижний колонтитул 4">
            <a:extLst>
              <a:ext uri="{FF2B5EF4-FFF2-40B4-BE49-F238E27FC236}">
                <a16:creationId xmlns:a16="http://schemas.microsoft.com/office/drawing/2014/main" id="{4416770E-5907-4B08-A842-4B2E800EAE9C}"/>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id="{E911FA4F-C428-4843-AEA6-DED72CCA6B3A}"/>
              </a:ext>
            </a:extLst>
          </p:cNvPr>
          <p:cNvSpPr>
            <a:spLocks noGrp="1"/>
          </p:cNvSpPr>
          <p:nvPr>
            <p:ph type="sldNum" sz="quarter" idx="12"/>
          </p:nvPr>
        </p:nvSpPr>
        <p:spPr/>
        <p:txBody>
          <a:bodyPr/>
          <a:lstStyle/>
          <a:p>
            <a:fld id="{F9224DA4-DCE3-4229-AC88-423561BAB5A3}" type="slidenum">
              <a:rPr lang="ru-RU" smtClean="0"/>
              <a:t>‹#›</a:t>
            </a:fld>
            <a:endParaRPr lang="ru-RU"/>
          </a:p>
        </p:txBody>
      </p:sp>
    </p:spTree>
    <p:extLst>
      <p:ext uri="{BB962C8B-B14F-4D97-AF65-F5344CB8AC3E}">
        <p14:creationId xmlns:p14="http://schemas.microsoft.com/office/powerpoint/2010/main" val="406672249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350B9A6F-6EC5-4402-9631-152AF98A42CB}"/>
              </a:ext>
            </a:extLst>
          </p:cNvPr>
          <p:cNvSpPr>
            <a:spLocks noGrp="1"/>
          </p:cNvSpPr>
          <p:nvPr>
            <p:ph type="title"/>
          </p:nvPr>
        </p:nvSpPr>
        <p:spPr/>
        <p:txBody>
          <a:bodyPr/>
          <a:lstStyle/>
          <a:p>
            <a:r>
              <a:rPr lang="ru-RU"/>
              <a:t>Образец заголовка</a:t>
            </a:r>
          </a:p>
        </p:txBody>
      </p:sp>
      <p:sp>
        <p:nvSpPr>
          <p:cNvPr id="3" name="Вертикальный текст 2">
            <a:extLst>
              <a:ext uri="{FF2B5EF4-FFF2-40B4-BE49-F238E27FC236}">
                <a16:creationId xmlns:a16="http://schemas.microsoft.com/office/drawing/2014/main" id="{83CE633F-9A74-4FFD-BFFB-4B025DCE914D}"/>
              </a:ext>
            </a:extLst>
          </p:cNvPr>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id="{9EBD5AF2-597E-46A0-B7C2-493C2E3D7C30}"/>
              </a:ext>
            </a:extLst>
          </p:cNvPr>
          <p:cNvSpPr>
            <a:spLocks noGrp="1"/>
          </p:cNvSpPr>
          <p:nvPr>
            <p:ph type="dt" sz="half" idx="10"/>
          </p:nvPr>
        </p:nvSpPr>
        <p:spPr/>
        <p:txBody>
          <a:bodyPr/>
          <a:lstStyle/>
          <a:p>
            <a:fld id="{257F23AD-AC0F-4448-BA7B-94DFA0BFC8ED}" type="datetimeFigureOut">
              <a:rPr lang="ru-RU" smtClean="0"/>
              <a:t>21.03.2019</a:t>
            </a:fld>
            <a:endParaRPr lang="ru-RU"/>
          </a:p>
        </p:txBody>
      </p:sp>
      <p:sp>
        <p:nvSpPr>
          <p:cNvPr id="5" name="Нижний колонтитул 4">
            <a:extLst>
              <a:ext uri="{FF2B5EF4-FFF2-40B4-BE49-F238E27FC236}">
                <a16:creationId xmlns:a16="http://schemas.microsoft.com/office/drawing/2014/main" id="{9CBE0B50-2AFB-4EA0-8C54-CCE11E862A96}"/>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id="{EB2FCAF2-CB64-4108-BA82-3C7F09EA3030}"/>
              </a:ext>
            </a:extLst>
          </p:cNvPr>
          <p:cNvSpPr>
            <a:spLocks noGrp="1"/>
          </p:cNvSpPr>
          <p:nvPr>
            <p:ph type="sldNum" sz="quarter" idx="12"/>
          </p:nvPr>
        </p:nvSpPr>
        <p:spPr/>
        <p:txBody>
          <a:bodyPr/>
          <a:lstStyle/>
          <a:p>
            <a:fld id="{F9224DA4-DCE3-4229-AC88-423561BAB5A3}" type="slidenum">
              <a:rPr lang="ru-RU" smtClean="0"/>
              <a:t>‹#›</a:t>
            </a:fld>
            <a:endParaRPr lang="ru-RU"/>
          </a:p>
        </p:txBody>
      </p:sp>
    </p:spTree>
    <p:extLst>
      <p:ext uri="{BB962C8B-B14F-4D97-AF65-F5344CB8AC3E}">
        <p14:creationId xmlns:p14="http://schemas.microsoft.com/office/powerpoint/2010/main" val="233858969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a:extLst>
              <a:ext uri="{FF2B5EF4-FFF2-40B4-BE49-F238E27FC236}">
                <a16:creationId xmlns:a16="http://schemas.microsoft.com/office/drawing/2014/main" id="{AE7940CC-7DA0-4E67-BC6F-AA05BD0E43DA}"/>
              </a:ext>
            </a:extLst>
          </p:cNvPr>
          <p:cNvSpPr>
            <a:spLocks noGrp="1"/>
          </p:cNvSpPr>
          <p:nvPr>
            <p:ph type="title" orient="vert"/>
          </p:nvPr>
        </p:nvSpPr>
        <p:spPr>
          <a:xfrm>
            <a:off x="8724900" y="365125"/>
            <a:ext cx="2628900" cy="5811838"/>
          </a:xfrm>
        </p:spPr>
        <p:txBody>
          <a:bodyPr vert="eaVert"/>
          <a:lstStyle/>
          <a:p>
            <a:r>
              <a:rPr lang="ru-RU"/>
              <a:t>Образец заголовка</a:t>
            </a:r>
          </a:p>
        </p:txBody>
      </p:sp>
      <p:sp>
        <p:nvSpPr>
          <p:cNvPr id="3" name="Вертикальный текст 2">
            <a:extLst>
              <a:ext uri="{FF2B5EF4-FFF2-40B4-BE49-F238E27FC236}">
                <a16:creationId xmlns:a16="http://schemas.microsoft.com/office/drawing/2014/main" id="{00349C51-97CB-4AD2-8B72-045918BB1AFE}"/>
              </a:ext>
            </a:extLst>
          </p:cNvPr>
          <p:cNvSpPr>
            <a:spLocks noGrp="1"/>
          </p:cNvSpPr>
          <p:nvPr>
            <p:ph type="body" orient="vert" idx="1"/>
          </p:nvPr>
        </p:nvSpPr>
        <p:spPr>
          <a:xfrm>
            <a:off x="838200" y="365125"/>
            <a:ext cx="7734300" cy="5811838"/>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id="{88ABC4D0-692C-4465-AA6B-757D18988A13}"/>
              </a:ext>
            </a:extLst>
          </p:cNvPr>
          <p:cNvSpPr>
            <a:spLocks noGrp="1"/>
          </p:cNvSpPr>
          <p:nvPr>
            <p:ph type="dt" sz="half" idx="10"/>
          </p:nvPr>
        </p:nvSpPr>
        <p:spPr/>
        <p:txBody>
          <a:bodyPr/>
          <a:lstStyle/>
          <a:p>
            <a:fld id="{257F23AD-AC0F-4448-BA7B-94DFA0BFC8ED}" type="datetimeFigureOut">
              <a:rPr lang="ru-RU" smtClean="0"/>
              <a:t>21.03.2019</a:t>
            </a:fld>
            <a:endParaRPr lang="ru-RU"/>
          </a:p>
        </p:txBody>
      </p:sp>
      <p:sp>
        <p:nvSpPr>
          <p:cNvPr id="5" name="Нижний колонтитул 4">
            <a:extLst>
              <a:ext uri="{FF2B5EF4-FFF2-40B4-BE49-F238E27FC236}">
                <a16:creationId xmlns:a16="http://schemas.microsoft.com/office/drawing/2014/main" id="{45F3F409-4328-43D8-8A66-4940281D2BFC}"/>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id="{CB8DF358-31CB-4AC3-A77E-6A970BB10475}"/>
              </a:ext>
            </a:extLst>
          </p:cNvPr>
          <p:cNvSpPr>
            <a:spLocks noGrp="1"/>
          </p:cNvSpPr>
          <p:nvPr>
            <p:ph type="sldNum" sz="quarter" idx="12"/>
          </p:nvPr>
        </p:nvSpPr>
        <p:spPr/>
        <p:txBody>
          <a:bodyPr/>
          <a:lstStyle/>
          <a:p>
            <a:fld id="{F9224DA4-DCE3-4229-AC88-423561BAB5A3}" type="slidenum">
              <a:rPr lang="ru-RU" smtClean="0"/>
              <a:t>‹#›</a:t>
            </a:fld>
            <a:endParaRPr lang="ru-RU"/>
          </a:p>
        </p:txBody>
      </p:sp>
    </p:spTree>
    <p:extLst>
      <p:ext uri="{BB962C8B-B14F-4D97-AF65-F5344CB8AC3E}">
        <p14:creationId xmlns:p14="http://schemas.microsoft.com/office/powerpoint/2010/main" val="266373900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7D4B7DBE-1805-4269-94D4-94B5BF2D5E8B}"/>
              </a:ext>
            </a:extLst>
          </p:cNvPr>
          <p:cNvSpPr>
            <a:spLocks noGrp="1"/>
          </p:cNvSpPr>
          <p:nvPr>
            <p:ph type="title"/>
          </p:nvPr>
        </p:nvSpPr>
        <p:spPr/>
        <p:txBody>
          <a:bodyPr/>
          <a:lstStyle/>
          <a:p>
            <a:r>
              <a:rPr lang="ru-RU"/>
              <a:t>Образец заголовка</a:t>
            </a:r>
          </a:p>
        </p:txBody>
      </p:sp>
      <p:sp>
        <p:nvSpPr>
          <p:cNvPr id="3" name="Объект 2">
            <a:extLst>
              <a:ext uri="{FF2B5EF4-FFF2-40B4-BE49-F238E27FC236}">
                <a16:creationId xmlns:a16="http://schemas.microsoft.com/office/drawing/2014/main" id="{69CCD450-0FBA-4C4C-A8B7-81C5EE90B29B}"/>
              </a:ext>
            </a:extLst>
          </p:cNvPr>
          <p:cNvSpPr>
            <a:spLocks noGrp="1"/>
          </p:cNvSpPr>
          <p:nvPr>
            <p:ph idx="1"/>
          </p:nvPr>
        </p:nvSpPr>
        <p:spPr>
          <a:xfrm>
            <a:off x="332509" y="1793175"/>
            <a:ext cx="11483439" cy="4809506"/>
          </a:xfrm>
        </p:spPr>
        <p:txBody>
          <a:bodyPr/>
          <a:lstStyle>
            <a:lvl1pPr marL="742950" indent="-742950">
              <a:buClr>
                <a:schemeClr val="accent2">
                  <a:lumMod val="75000"/>
                </a:schemeClr>
              </a:buClr>
              <a:buSzPct val="90000"/>
              <a:buFont typeface="+mj-lt"/>
              <a:buAutoNum type="arabicPeriod"/>
              <a:defRPr/>
            </a:lvl1pPr>
          </a:lstStyle>
          <a:p>
            <a:pPr lvl="0"/>
            <a:r>
              <a:rPr lang="ru-RU" dirty="0"/>
              <a:t>Образец текста</a:t>
            </a:r>
          </a:p>
          <a:p>
            <a:pPr lvl="1"/>
            <a:r>
              <a:rPr lang="ru-RU" dirty="0"/>
              <a:t>Второй уровень</a:t>
            </a:r>
          </a:p>
          <a:p>
            <a:pPr lvl="2"/>
            <a:r>
              <a:rPr lang="ru-RU" dirty="0"/>
              <a:t>Третий уровень</a:t>
            </a:r>
          </a:p>
          <a:p>
            <a:pPr lvl="3"/>
            <a:r>
              <a:rPr lang="ru-RU" dirty="0"/>
              <a:t>Четвертый уровень</a:t>
            </a:r>
          </a:p>
          <a:p>
            <a:pPr lvl="4"/>
            <a:r>
              <a:rPr lang="ru-RU" dirty="0"/>
              <a:t>Пятый уровень</a:t>
            </a:r>
          </a:p>
        </p:txBody>
      </p:sp>
    </p:spTree>
    <p:extLst>
      <p:ext uri="{BB962C8B-B14F-4D97-AF65-F5344CB8AC3E}">
        <p14:creationId xmlns:p14="http://schemas.microsoft.com/office/powerpoint/2010/main" val="59538081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0F09E0C4-9BCF-43CB-9A2C-71F21EB42B86}"/>
              </a:ext>
            </a:extLst>
          </p:cNvPr>
          <p:cNvSpPr>
            <a:spLocks noGrp="1"/>
          </p:cNvSpPr>
          <p:nvPr>
            <p:ph type="title"/>
          </p:nvPr>
        </p:nvSpPr>
        <p:spPr>
          <a:xfrm>
            <a:off x="831850" y="1709738"/>
            <a:ext cx="10515600" cy="2852737"/>
          </a:xfrm>
        </p:spPr>
        <p:txBody>
          <a:bodyPr anchor="b"/>
          <a:lstStyle>
            <a:lvl1pPr>
              <a:defRPr sz="6000"/>
            </a:lvl1pPr>
          </a:lstStyle>
          <a:p>
            <a:r>
              <a:rPr lang="ru-RU"/>
              <a:t>Образец заголовка</a:t>
            </a:r>
          </a:p>
        </p:txBody>
      </p:sp>
      <p:sp>
        <p:nvSpPr>
          <p:cNvPr id="3" name="Текст 2">
            <a:extLst>
              <a:ext uri="{FF2B5EF4-FFF2-40B4-BE49-F238E27FC236}">
                <a16:creationId xmlns:a16="http://schemas.microsoft.com/office/drawing/2014/main" id="{396D961F-DDED-4923-BD0D-B0BB2F1AEA6A}"/>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a:t>Образец текста</a:t>
            </a:r>
          </a:p>
        </p:txBody>
      </p:sp>
      <p:sp>
        <p:nvSpPr>
          <p:cNvPr id="4" name="Дата 3">
            <a:extLst>
              <a:ext uri="{FF2B5EF4-FFF2-40B4-BE49-F238E27FC236}">
                <a16:creationId xmlns:a16="http://schemas.microsoft.com/office/drawing/2014/main" id="{F421F438-5A83-47ED-9DB5-2A7C695AFA60}"/>
              </a:ext>
            </a:extLst>
          </p:cNvPr>
          <p:cNvSpPr>
            <a:spLocks noGrp="1"/>
          </p:cNvSpPr>
          <p:nvPr>
            <p:ph type="dt" sz="half" idx="10"/>
          </p:nvPr>
        </p:nvSpPr>
        <p:spPr/>
        <p:txBody>
          <a:bodyPr/>
          <a:lstStyle/>
          <a:p>
            <a:fld id="{257F23AD-AC0F-4448-BA7B-94DFA0BFC8ED}" type="datetimeFigureOut">
              <a:rPr lang="ru-RU" smtClean="0"/>
              <a:t>21.03.2019</a:t>
            </a:fld>
            <a:endParaRPr lang="ru-RU"/>
          </a:p>
        </p:txBody>
      </p:sp>
      <p:sp>
        <p:nvSpPr>
          <p:cNvPr id="5" name="Нижний колонтитул 4">
            <a:extLst>
              <a:ext uri="{FF2B5EF4-FFF2-40B4-BE49-F238E27FC236}">
                <a16:creationId xmlns:a16="http://schemas.microsoft.com/office/drawing/2014/main" id="{211A0042-5E5A-48BE-A6D5-9174C7A92BDC}"/>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id="{C3FD24B1-8391-4E3F-949A-1002BA625A2C}"/>
              </a:ext>
            </a:extLst>
          </p:cNvPr>
          <p:cNvSpPr>
            <a:spLocks noGrp="1"/>
          </p:cNvSpPr>
          <p:nvPr>
            <p:ph type="sldNum" sz="quarter" idx="12"/>
          </p:nvPr>
        </p:nvSpPr>
        <p:spPr/>
        <p:txBody>
          <a:bodyPr/>
          <a:lstStyle/>
          <a:p>
            <a:fld id="{F9224DA4-DCE3-4229-AC88-423561BAB5A3}" type="slidenum">
              <a:rPr lang="ru-RU" smtClean="0"/>
              <a:t>‹#›</a:t>
            </a:fld>
            <a:endParaRPr lang="ru-RU"/>
          </a:p>
        </p:txBody>
      </p:sp>
    </p:spTree>
    <p:extLst>
      <p:ext uri="{BB962C8B-B14F-4D97-AF65-F5344CB8AC3E}">
        <p14:creationId xmlns:p14="http://schemas.microsoft.com/office/powerpoint/2010/main" val="106953913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CA79E00F-9EE1-4894-8236-72AA7F9423A4}"/>
              </a:ext>
            </a:extLst>
          </p:cNvPr>
          <p:cNvSpPr>
            <a:spLocks noGrp="1"/>
          </p:cNvSpPr>
          <p:nvPr>
            <p:ph type="title"/>
          </p:nvPr>
        </p:nvSpPr>
        <p:spPr/>
        <p:txBody>
          <a:bodyPr/>
          <a:lstStyle/>
          <a:p>
            <a:r>
              <a:rPr lang="ru-RU"/>
              <a:t>Образец заголовка</a:t>
            </a:r>
          </a:p>
        </p:txBody>
      </p:sp>
      <p:sp>
        <p:nvSpPr>
          <p:cNvPr id="3" name="Объект 2">
            <a:extLst>
              <a:ext uri="{FF2B5EF4-FFF2-40B4-BE49-F238E27FC236}">
                <a16:creationId xmlns:a16="http://schemas.microsoft.com/office/drawing/2014/main" id="{9ECBF617-669C-4425-A2EA-9565BB2B7ED4}"/>
              </a:ext>
            </a:extLst>
          </p:cNvPr>
          <p:cNvSpPr>
            <a:spLocks noGrp="1"/>
          </p:cNvSpPr>
          <p:nvPr>
            <p:ph sz="half" idx="1"/>
          </p:nvPr>
        </p:nvSpPr>
        <p:spPr>
          <a:xfrm>
            <a:off x="838200" y="1825625"/>
            <a:ext cx="5181600" cy="4351338"/>
          </a:xfrm>
        </p:spPr>
        <p:txBody>
          <a:bodyPr/>
          <a:lstStyle/>
          <a:p>
            <a:pPr lvl="0"/>
            <a:r>
              <a:rPr lang="ru-RU" dirty="0"/>
              <a:t>Образец текста</a:t>
            </a:r>
          </a:p>
          <a:p>
            <a:pPr lvl="1"/>
            <a:r>
              <a:rPr lang="ru-RU" dirty="0"/>
              <a:t>Второй уровень</a:t>
            </a:r>
          </a:p>
          <a:p>
            <a:pPr lvl="2"/>
            <a:r>
              <a:rPr lang="ru-RU" dirty="0"/>
              <a:t>Третий уровень</a:t>
            </a:r>
          </a:p>
          <a:p>
            <a:pPr lvl="3"/>
            <a:r>
              <a:rPr lang="ru-RU" dirty="0"/>
              <a:t>Четвертый уровень</a:t>
            </a:r>
          </a:p>
          <a:p>
            <a:pPr lvl="4"/>
            <a:r>
              <a:rPr lang="ru-RU" dirty="0"/>
              <a:t>Пятый уровень</a:t>
            </a:r>
          </a:p>
        </p:txBody>
      </p:sp>
      <p:sp>
        <p:nvSpPr>
          <p:cNvPr id="4" name="Объект 3">
            <a:extLst>
              <a:ext uri="{FF2B5EF4-FFF2-40B4-BE49-F238E27FC236}">
                <a16:creationId xmlns:a16="http://schemas.microsoft.com/office/drawing/2014/main" id="{3A4DC9EF-B9EA-466D-8D2B-0509E530B3AA}"/>
              </a:ext>
            </a:extLst>
          </p:cNvPr>
          <p:cNvSpPr>
            <a:spLocks noGrp="1"/>
          </p:cNvSpPr>
          <p:nvPr>
            <p:ph sz="half" idx="2"/>
          </p:nvPr>
        </p:nvSpPr>
        <p:spPr>
          <a:xfrm>
            <a:off x="6172200" y="1825625"/>
            <a:ext cx="51816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Дата 4">
            <a:extLst>
              <a:ext uri="{FF2B5EF4-FFF2-40B4-BE49-F238E27FC236}">
                <a16:creationId xmlns:a16="http://schemas.microsoft.com/office/drawing/2014/main" id="{225EB1B6-DEDE-4C31-ABE6-7CA211D7F8AB}"/>
              </a:ext>
            </a:extLst>
          </p:cNvPr>
          <p:cNvSpPr>
            <a:spLocks noGrp="1"/>
          </p:cNvSpPr>
          <p:nvPr>
            <p:ph type="dt" sz="half" idx="10"/>
          </p:nvPr>
        </p:nvSpPr>
        <p:spPr/>
        <p:txBody>
          <a:bodyPr/>
          <a:lstStyle/>
          <a:p>
            <a:fld id="{257F23AD-AC0F-4448-BA7B-94DFA0BFC8ED}" type="datetimeFigureOut">
              <a:rPr lang="ru-RU" smtClean="0"/>
              <a:t>21.03.2019</a:t>
            </a:fld>
            <a:endParaRPr lang="ru-RU"/>
          </a:p>
        </p:txBody>
      </p:sp>
      <p:sp>
        <p:nvSpPr>
          <p:cNvPr id="6" name="Нижний колонтитул 5">
            <a:extLst>
              <a:ext uri="{FF2B5EF4-FFF2-40B4-BE49-F238E27FC236}">
                <a16:creationId xmlns:a16="http://schemas.microsoft.com/office/drawing/2014/main" id="{499770FC-8ED4-4E0F-87C1-722A625A56F1}"/>
              </a:ext>
            </a:extLst>
          </p:cNvPr>
          <p:cNvSpPr>
            <a:spLocks noGrp="1"/>
          </p:cNvSpPr>
          <p:nvPr>
            <p:ph type="ftr" sz="quarter" idx="11"/>
          </p:nvPr>
        </p:nvSpPr>
        <p:spPr/>
        <p:txBody>
          <a:bodyPr/>
          <a:lstStyle/>
          <a:p>
            <a:endParaRPr lang="ru-RU"/>
          </a:p>
        </p:txBody>
      </p:sp>
      <p:sp>
        <p:nvSpPr>
          <p:cNvPr id="7" name="Номер слайда 6">
            <a:extLst>
              <a:ext uri="{FF2B5EF4-FFF2-40B4-BE49-F238E27FC236}">
                <a16:creationId xmlns:a16="http://schemas.microsoft.com/office/drawing/2014/main" id="{CB87FE71-6E9A-41E3-A79C-B4994E80B5DE}"/>
              </a:ext>
            </a:extLst>
          </p:cNvPr>
          <p:cNvSpPr>
            <a:spLocks noGrp="1"/>
          </p:cNvSpPr>
          <p:nvPr>
            <p:ph type="sldNum" sz="quarter" idx="12"/>
          </p:nvPr>
        </p:nvSpPr>
        <p:spPr/>
        <p:txBody>
          <a:bodyPr/>
          <a:lstStyle/>
          <a:p>
            <a:fld id="{F9224DA4-DCE3-4229-AC88-423561BAB5A3}" type="slidenum">
              <a:rPr lang="ru-RU" smtClean="0"/>
              <a:t>‹#›</a:t>
            </a:fld>
            <a:endParaRPr lang="ru-RU"/>
          </a:p>
        </p:txBody>
      </p:sp>
    </p:spTree>
    <p:extLst>
      <p:ext uri="{BB962C8B-B14F-4D97-AF65-F5344CB8AC3E}">
        <p14:creationId xmlns:p14="http://schemas.microsoft.com/office/powerpoint/2010/main" val="387662269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734BCE58-C597-4471-98D3-93FF62D00C9B}"/>
              </a:ext>
            </a:extLst>
          </p:cNvPr>
          <p:cNvSpPr>
            <a:spLocks noGrp="1"/>
          </p:cNvSpPr>
          <p:nvPr>
            <p:ph type="title"/>
          </p:nvPr>
        </p:nvSpPr>
        <p:spPr>
          <a:xfrm>
            <a:off x="839788" y="365125"/>
            <a:ext cx="10515600" cy="1325563"/>
          </a:xfrm>
        </p:spPr>
        <p:txBody>
          <a:bodyPr/>
          <a:lstStyle/>
          <a:p>
            <a:r>
              <a:rPr lang="ru-RU"/>
              <a:t>Образец заголовка</a:t>
            </a:r>
          </a:p>
        </p:txBody>
      </p:sp>
      <p:sp>
        <p:nvSpPr>
          <p:cNvPr id="3" name="Текст 2">
            <a:extLst>
              <a:ext uri="{FF2B5EF4-FFF2-40B4-BE49-F238E27FC236}">
                <a16:creationId xmlns:a16="http://schemas.microsoft.com/office/drawing/2014/main" id="{E4088107-31D1-48F7-8C65-2DC4311839EC}"/>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Объект 3">
            <a:extLst>
              <a:ext uri="{FF2B5EF4-FFF2-40B4-BE49-F238E27FC236}">
                <a16:creationId xmlns:a16="http://schemas.microsoft.com/office/drawing/2014/main" id="{2B2A4CC3-926D-459C-93B0-859D6528E8EC}"/>
              </a:ext>
            </a:extLst>
          </p:cNvPr>
          <p:cNvSpPr>
            <a:spLocks noGrp="1"/>
          </p:cNvSpPr>
          <p:nvPr>
            <p:ph sz="half" idx="2"/>
          </p:nvPr>
        </p:nvSpPr>
        <p:spPr>
          <a:xfrm>
            <a:off x="839788" y="2505075"/>
            <a:ext cx="5157787"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Текст 4">
            <a:extLst>
              <a:ext uri="{FF2B5EF4-FFF2-40B4-BE49-F238E27FC236}">
                <a16:creationId xmlns:a16="http://schemas.microsoft.com/office/drawing/2014/main" id="{30F1BD44-A07A-4B2D-A79A-CB2FDFF9970F}"/>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Объект 5">
            <a:extLst>
              <a:ext uri="{FF2B5EF4-FFF2-40B4-BE49-F238E27FC236}">
                <a16:creationId xmlns:a16="http://schemas.microsoft.com/office/drawing/2014/main" id="{D0CD1077-9AD8-4B1F-881B-5C3ED08C8B81}"/>
              </a:ext>
            </a:extLst>
          </p:cNvPr>
          <p:cNvSpPr>
            <a:spLocks noGrp="1"/>
          </p:cNvSpPr>
          <p:nvPr>
            <p:ph sz="quarter" idx="4"/>
          </p:nvPr>
        </p:nvSpPr>
        <p:spPr>
          <a:xfrm>
            <a:off x="6172200" y="2505075"/>
            <a:ext cx="5183188"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7" name="Дата 6">
            <a:extLst>
              <a:ext uri="{FF2B5EF4-FFF2-40B4-BE49-F238E27FC236}">
                <a16:creationId xmlns:a16="http://schemas.microsoft.com/office/drawing/2014/main" id="{72EFCC06-84F4-40E8-B45D-3F9A0A741455}"/>
              </a:ext>
            </a:extLst>
          </p:cNvPr>
          <p:cNvSpPr>
            <a:spLocks noGrp="1"/>
          </p:cNvSpPr>
          <p:nvPr>
            <p:ph type="dt" sz="half" idx="10"/>
          </p:nvPr>
        </p:nvSpPr>
        <p:spPr/>
        <p:txBody>
          <a:bodyPr/>
          <a:lstStyle/>
          <a:p>
            <a:fld id="{257F23AD-AC0F-4448-BA7B-94DFA0BFC8ED}" type="datetimeFigureOut">
              <a:rPr lang="ru-RU" smtClean="0"/>
              <a:t>21.03.2019</a:t>
            </a:fld>
            <a:endParaRPr lang="ru-RU"/>
          </a:p>
        </p:txBody>
      </p:sp>
      <p:sp>
        <p:nvSpPr>
          <p:cNvPr id="8" name="Нижний колонтитул 7">
            <a:extLst>
              <a:ext uri="{FF2B5EF4-FFF2-40B4-BE49-F238E27FC236}">
                <a16:creationId xmlns:a16="http://schemas.microsoft.com/office/drawing/2014/main" id="{A13A76EE-6CE5-4C7B-B0AA-815EDCD59CEF}"/>
              </a:ext>
            </a:extLst>
          </p:cNvPr>
          <p:cNvSpPr>
            <a:spLocks noGrp="1"/>
          </p:cNvSpPr>
          <p:nvPr>
            <p:ph type="ftr" sz="quarter" idx="11"/>
          </p:nvPr>
        </p:nvSpPr>
        <p:spPr/>
        <p:txBody>
          <a:bodyPr/>
          <a:lstStyle/>
          <a:p>
            <a:endParaRPr lang="ru-RU"/>
          </a:p>
        </p:txBody>
      </p:sp>
      <p:sp>
        <p:nvSpPr>
          <p:cNvPr id="9" name="Номер слайда 8">
            <a:extLst>
              <a:ext uri="{FF2B5EF4-FFF2-40B4-BE49-F238E27FC236}">
                <a16:creationId xmlns:a16="http://schemas.microsoft.com/office/drawing/2014/main" id="{1F7F3578-EB55-4266-B85B-75204047BCE0}"/>
              </a:ext>
            </a:extLst>
          </p:cNvPr>
          <p:cNvSpPr>
            <a:spLocks noGrp="1"/>
          </p:cNvSpPr>
          <p:nvPr>
            <p:ph type="sldNum" sz="quarter" idx="12"/>
          </p:nvPr>
        </p:nvSpPr>
        <p:spPr/>
        <p:txBody>
          <a:bodyPr/>
          <a:lstStyle/>
          <a:p>
            <a:fld id="{F9224DA4-DCE3-4229-AC88-423561BAB5A3}" type="slidenum">
              <a:rPr lang="ru-RU" smtClean="0"/>
              <a:t>‹#›</a:t>
            </a:fld>
            <a:endParaRPr lang="ru-RU"/>
          </a:p>
        </p:txBody>
      </p:sp>
    </p:spTree>
    <p:extLst>
      <p:ext uri="{BB962C8B-B14F-4D97-AF65-F5344CB8AC3E}">
        <p14:creationId xmlns:p14="http://schemas.microsoft.com/office/powerpoint/2010/main" val="340020194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94C3D2D7-4474-474A-8B76-CEA019E38EC6}"/>
              </a:ext>
            </a:extLst>
          </p:cNvPr>
          <p:cNvSpPr>
            <a:spLocks noGrp="1"/>
          </p:cNvSpPr>
          <p:nvPr>
            <p:ph type="title"/>
          </p:nvPr>
        </p:nvSpPr>
        <p:spPr/>
        <p:txBody>
          <a:bodyPr/>
          <a:lstStyle/>
          <a:p>
            <a:r>
              <a:rPr lang="ru-RU"/>
              <a:t>Образец заголовка</a:t>
            </a:r>
          </a:p>
        </p:txBody>
      </p:sp>
      <p:sp>
        <p:nvSpPr>
          <p:cNvPr id="3" name="Дата 2">
            <a:extLst>
              <a:ext uri="{FF2B5EF4-FFF2-40B4-BE49-F238E27FC236}">
                <a16:creationId xmlns:a16="http://schemas.microsoft.com/office/drawing/2014/main" id="{012396EF-268C-4ED2-8092-7CDE948E6454}"/>
              </a:ext>
            </a:extLst>
          </p:cNvPr>
          <p:cNvSpPr>
            <a:spLocks noGrp="1"/>
          </p:cNvSpPr>
          <p:nvPr>
            <p:ph type="dt" sz="half" idx="10"/>
          </p:nvPr>
        </p:nvSpPr>
        <p:spPr/>
        <p:txBody>
          <a:bodyPr/>
          <a:lstStyle/>
          <a:p>
            <a:fld id="{257F23AD-AC0F-4448-BA7B-94DFA0BFC8ED}" type="datetimeFigureOut">
              <a:rPr lang="ru-RU" smtClean="0"/>
              <a:t>21.03.2019</a:t>
            </a:fld>
            <a:endParaRPr lang="ru-RU"/>
          </a:p>
        </p:txBody>
      </p:sp>
      <p:sp>
        <p:nvSpPr>
          <p:cNvPr id="4" name="Нижний колонтитул 3">
            <a:extLst>
              <a:ext uri="{FF2B5EF4-FFF2-40B4-BE49-F238E27FC236}">
                <a16:creationId xmlns:a16="http://schemas.microsoft.com/office/drawing/2014/main" id="{FBA2D2F3-71D1-4614-A932-C5E55B36F92E}"/>
              </a:ext>
            </a:extLst>
          </p:cNvPr>
          <p:cNvSpPr>
            <a:spLocks noGrp="1"/>
          </p:cNvSpPr>
          <p:nvPr>
            <p:ph type="ftr" sz="quarter" idx="11"/>
          </p:nvPr>
        </p:nvSpPr>
        <p:spPr/>
        <p:txBody>
          <a:bodyPr/>
          <a:lstStyle/>
          <a:p>
            <a:endParaRPr lang="ru-RU"/>
          </a:p>
        </p:txBody>
      </p:sp>
      <p:sp>
        <p:nvSpPr>
          <p:cNvPr id="5" name="Номер слайда 4">
            <a:extLst>
              <a:ext uri="{FF2B5EF4-FFF2-40B4-BE49-F238E27FC236}">
                <a16:creationId xmlns:a16="http://schemas.microsoft.com/office/drawing/2014/main" id="{87C77DF5-45D3-453D-92A6-A188CFA1BDF7}"/>
              </a:ext>
            </a:extLst>
          </p:cNvPr>
          <p:cNvSpPr>
            <a:spLocks noGrp="1"/>
          </p:cNvSpPr>
          <p:nvPr>
            <p:ph type="sldNum" sz="quarter" idx="12"/>
          </p:nvPr>
        </p:nvSpPr>
        <p:spPr/>
        <p:txBody>
          <a:bodyPr/>
          <a:lstStyle/>
          <a:p>
            <a:fld id="{F9224DA4-DCE3-4229-AC88-423561BAB5A3}" type="slidenum">
              <a:rPr lang="ru-RU" smtClean="0"/>
              <a:t>‹#›</a:t>
            </a:fld>
            <a:endParaRPr lang="ru-RU"/>
          </a:p>
        </p:txBody>
      </p:sp>
    </p:spTree>
    <p:extLst>
      <p:ext uri="{BB962C8B-B14F-4D97-AF65-F5344CB8AC3E}">
        <p14:creationId xmlns:p14="http://schemas.microsoft.com/office/powerpoint/2010/main" val="370840551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a:extLst>
              <a:ext uri="{FF2B5EF4-FFF2-40B4-BE49-F238E27FC236}">
                <a16:creationId xmlns:a16="http://schemas.microsoft.com/office/drawing/2014/main" id="{19FBF9BE-52C8-41CA-8A52-4B3F508CE415}"/>
              </a:ext>
            </a:extLst>
          </p:cNvPr>
          <p:cNvSpPr>
            <a:spLocks noGrp="1"/>
          </p:cNvSpPr>
          <p:nvPr>
            <p:ph type="dt" sz="half" idx="10"/>
          </p:nvPr>
        </p:nvSpPr>
        <p:spPr/>
        <p:txBody>
          <a:bodyPr/>
          <a:lstStyle/>
          <a:p>
            <a:fld id="{257F23AD-AC0F-4448-BA7B-94DFA0BFC8ED}" type="datetimeFigureOut">
              <a:rPr lang="ru-RU" smtClean="0"/>
              <a:t>21.03.2019</a:t>
            </a:fld>
            <a:endParaRPr lang="ru-RU"/>
          </a:p>
        </p:txBody>
      </p:sp>
      <p:sp>
        <p:nvSpPr>
          <p:cNvPr id="3" name="Нижний колонтитул 2">
            <a:extLst>
              <a:ext uri="{FF2B5EF4-FFF2-40B4-BE49-F238E27FC236}">
                <a16:creationId xmlns:a16="http://schemas.microsoft.com/office/drawing/2014/main" id="{37A9CFE9-1B61-454E-85F0-91335DCCB20C}"/>
              </a:ext>
            </a:extLst>
          </p:cNvPr>
          <p:cNvSpPr>
            <a:spLocks noGrp="1"/>
          </p:cNvSpPr>
          <p:nvPr>
            <p:ph type="ftr" sz="quarter" idx="11"/>
          </p:nvPr>
        </p:nvSpPr>
        <p:spPr/>
        <p:txBody>
          <a:bodyPr/>
          <a:lstStyle/>
          <a:p>
            <a:endParaRPr lang="ru-RU"/>
          </a:p>
        </p:txBody>
      </p:sp>
      <p:sp>
        <p:nvSpPr>
          <p:cNvPr id="4" name="Номер слайда 3">
            <a:extLst>
              <a:ext uri="{FF2B5EF4-FFF2-40B4-BE49-F238E27FC236}">
                <a16:creationId xmlns:a16="http://schemas.microsoft.com/office/drawing/2014/main" id="{283BE296-FABD-4623-BFFA-48EA2247F641}"/>
              </a:ext>
            </a:extLst>
          </p:cNvPr>
          <p:cNvSpPr>
            <a:spLocks noGrp="1"/>
          </p:cNvSpPr>
          <p:nvPr>
            <p:ph type="sldNum" sz="quarter" idx="12"/>
          </p:nvPr>
        </p:nvSpPr>
        <p:spPr/>
        <p:txBody>
          <a:bodyPr/>
          <a:lstStyle/>
          <a:p>
            <a:fld id="{F9224DA4-DCE3-4229-AC88-423561BAB5A3}" type="slidenum">
              <a:rPr lang="ru-RU" smtClean="0"/>
              <a:t>‹#›</a:t>
            </a:fld>
            <a:endParaRPr lang="ru-RU"/>
          </a:p>
        </p:txBody>
      </p:sp>
    </p:spTree>
    <p:extLst>
      <p:ext uri="{BB962C8B-B14F-4D97-AF65-F5344CB8AC3E}">
        <p14:creationId xmlns:p14="http://schemas.microsoft.com/office/powerpoint/2010/main" val="335854364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B23009F9-000C-4CEE-9C5E-1980B9FC124E}"/>
              </a:ext>
            </a:extLst>
          </p:cNvPr>
          <p:cNvSpPr>
            <a:spLocks noGrp="1"/>
          </p:cNvSpPr>
          <p:nvPr>
            <p:ph type="title"/>
          </p:nvPr>
        </p:nvSpPr>
        <p:spPr>
          <a:xfrm>
            <a:off x="839788" y="457200"/>
            <a:ext cx="3932237" cy="1600200"/>
          </a:xfrm>
        </p:spPr>
        <p:txBody>
          <a:bodyPr anchor="b"/>
          <a:lstStyle>
            <a:lvl1pPr>
              <a:defRPr sz="3200"/>
            </a:lvl1pPr>
          </a:lstStyle>
          <a:p>
            <a:r>
              <a:rPr lang="ru-RU"/>
              <a:t>Образец заголовка</a:t>
            </a:r>
          </a:p>
        </p:txBody>
      </p:sp>
      <p:sp>
        <p:nvSpPr>
          <p:cNvPr id="3" name="Объект 2">
            <a:extLst>
              <a:ext uri="{FF2B5EF4-FFF2-40B4-BE49-F238E27FC236}">
                <a16:creationId xmlns:a16="http://schemas.microsoft.com/office/drawing/2014/main" id="{7A0F0FB3-5A36-462C-BF79-90D46274C984}"/>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Текст 3">
            <a:extLst>
              <a:ext uri="{FF2B5EF4-FFF2-40B4-BE49-F238E27FC236}">
                <a16:creationId xmlns:a16="http://schemas.microsoft.com/office/drawing/2014/main" id="{F7ECD480-F95C-4977-A70E-00C0EDA4B9A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Дата 4">
            <a:extLst>
              <a:ext uri="{FF2B5EF4-FFF2-40B4-BE49-F238E27FC236}">
                <a16:creationId xmlns:a16="http://schemas.microsoft.com/office/drawing/2014/main" id="{49012CBB-E87C-47FC-A511-411AF50C3B34}"/>
              </a:ext>
            </a:extLst>
          </p:cNvPr>
          <p:cNvSpPr>
            <a:spLocks noGrp="1"/>
          </p:cNvSpPr>
          <p:nvPr>
            <p:ph type="dt" sz="half" idx="10"/>
          </p:nvPr>
        </p:nvSpPr>
        <p:spPr/>
        <p:txBody>
          <a:bodyPr/>
          <a:lstStyle/>
          <a:p>
            <a:fld id="{257F23AD-AC0F-4448-BA7B-94DFA0BFC8ED}" type="datetimeFigureOut">
              <a:rPr lang="ru-RU" smtClean="0"/>
              <a:t>21.03.2019</a:t>
            </a:fld>
            <a:endParaRPr lang="ru-RU"/>
          </a:p>
        </p:txBody>
      </p:sp>
      <p:sp>
        <p:nvSpPr>
          <p:cNvPr id="6" name="Нижний колонтитул 5">
            <a:extLst>
              <a:ext uri="{FF2B5EF4-FFF2-40B4-BE49-F238E27FC236}">
                <a16:creationId xmlns:a16="http://schemas.microsoft.com/office/drawing/2014/main" id="{A6EFC82C-0E7C-474F-B35E-C602FA1DB447}"/>
              </a:ext>
            </a:extLst>
          </p:cNvPr>
          <p:cNvSpPr>
            <a:spLocks noGrp="1"/>
          </p:cNvSpPr>
          <p:nvPr>
            <p:ph type="ftr" sz="quarter" idx="11"/>
          </p:nvPr>
        </p:nvSpPr>
        <p:spPr/>
        <p:txBody>
          <a:bodyPr/>
          <a:lstStyle/>
          <a:p>
            <a:endParaRPr lang="ru-RU"/>
          </a:p>
        </p:txBody>
      </p:sp>
      <p:sp>
        <p:nvSpPr>
          <p:cNvPr id="7" name="Номер слайда 6">
            <a:extLst>
              <a:ext uri="{FF2B5EF4-FFF2-40B4-BE49-F238E27FC236}">
                <a16:creationId xmlns:a16="http://schemas.microsoft.com/office/drawing/2014/main" id="{85436848-400C-4BD9-B974-09046BCD6521}"/>
              </a:ext>
            </a:extLst>
          </p:cNvPr>
          <p:cNvSpPr>
            <a:spLocks noGrp="1"/>
          </p:cNvSpPr>
          <p:nvPr>
            <p:ph type="sldNum" sz="quarter" idx="12"/>
          </p:nvPr>
        </p:nvSpPr>
        <p:spPr/>
        <p:txBody>
          <a:bodyPr/>
          <a:lstStyle/>
          <a:p>
            <a:fld id="{F9224DA4-DCE3-4229-AC88-423561BAB5A3}" type="slidenum">
              <a:rPr lang="ru-RU" smtClean="0"/>
              <a:t>‹#›</a:t>
            </a:fld>
            <a:endParaRPr lang="ru-RU"/>
          </a:p>
        </p:txBody>
      </p:sp>
    </p:spTree>
    <p:extLst>
      <p:ext uri="{BB962C8B-B14F-4D97-AF65-F5344CB8AC3E}">
        <p14:creationId xmlns:p14="http://schemas.microsoft.com/office/powerpoint/2010/main" val="195204556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D4B33BDB-687A-40C8-8BFD-44505ED2E74A}"/>
              </a:ext>
            </a:extLst>
          </p:cNvPr>
          <p:cNvSpPr>
            <a:spLocks noGrp="1"/>
          </p:cNvSpPr>
          <p:nvPr>
            <p:ph type="title"/>
          </p:nvPr>
        </p:nvSpPr>
        <p:spPr>
          <a:xfrm>
            <a:off x="839788" y="457200"/>
            <a:ext cx="3932237" cy="1600200"/>
          </a:xfrm>
        </p:spPr>
        <p:txBody>
          <a:bodyPr anchor="b"/>
          <a:lstStyle>
            <a:lvl1pPr>
              <a:defRPr sz="3200"/>
            </a:lvl1pPr>
          </a:lstStyle>
          <a:p>
            <a:r>
              <a:rPr lang="ru-RU"/>
              <a:t>Образец заголовка</a:t>
            </a:r>
          </a:p>
        </p:txBody>
      </p:sp>
      <p:sp>
        <p:nvSpPr>
          <p:cNvPr id="3" name="Рисунок 2">
            <a:extLst>
              <a:ext uri="{FF2B5EF4-FFF2-40B4-BE49-F238E27FC236}">
                <a16:creationId xmlns:a16="http://schemas.microsoft.com/office/drawing/2014/main" id="{8CAB3FD1-75A6-4BC3-BCDF-C081191D6E62}"/>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a:extLst>
              <a:ext uri="{FF2B5EF4-FFF2-40B4-BE49-F238E27FC236}">
                <a16:creationId xmlns:a16="http://schemas.microsoft.com/office/drawing/2014/main" id="{D35D9F5D-8C70-4422-BDAD-2079BFB697B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Дата 4">
            <a:extLst>
              <a:ext uri="{FF2B5EF4-FFF2-40B4-BE49-F238E27FC236}">
                <a16:creationId xmlns:a16="http://schemas.microsoft.com/office/drawing/2014/main" id="{7C4E0AF0-3BD7-49A3-AE62-19180AA68011}"/>
              </a:ext>
            </a:extLst>
          </p:cNvPr>
          <p:cNvSpPr>
            <a:spLocks noGrp="1"/>
          </p:cNvSpPr>
          <p:nvPr>
            <p:ph type="dt" sz="half" idx="10"/>
          </p:nvPr>
        </p:nvSpPr>
        <p:spPr/>
        <p:txBody>
          <a:bodyPr/>
          <a:lstStyle/>
          <a:p>
            <a:fld id="{257F23AD-AC0F-4448-BA7B-94DFA0BFC8ED}" type="datetimeFigureOut">
              <a:rPr lang="ru-RU" smtClean="0"/>
              <a:t>21.03.2019</a:t>
            </a:fld>
            <a:endParaRPr lang="ru-RU"/>
          </a:p>
        </p:txBody>
      </p:sp>
      <p:sp>
        <p:nvSpPr>
          <p:cNvPr id="6" name="Нижний колонтитул 5">
            <a:extLst>
              <a:ext uri="{FF2B5EF4-FFF2-40B4-BE49-F238E27FC236}">
                <a16:creationId xmlns:a16="http://schemas.microsoft.com/office/drawing/2014/main" id="{5416F0C2-46DC-4ADE-A47B-88F80B13771A}"/>
              </a:ext>
            </a:extLst>
          </p:cNvPr>
          <p:cNvSpPr>
            <a:spLocks noGrp="1"/>
          </p:cNvSpPr>
          <p:nvPr>
            <p:ph type="ftr" sz="quarter" idx="11"/>
          </p:nvPr>
        </p:nvSpPr>
        <p:spPr/>
        <p:txBody>
          <a:bodyPr/>
          <a:lstStyle/>
          <a:p>
            <a:endParaRPr lang="ru-RU"/>
          </a:p>
        </p:txBody>
      </p:sp>
      <p:sp>
        <p:nvSpPr>
          <p:cNvPr id="7" name="Номер слайда 6">
            <a:extLst>
              <a:ext uri="{FF2B5EF4-FFF2-40B4-BE49-F238E27FC236}">
                <a16:creationId xmlns:a16="http://schemas.microsoft.com/office/drawing/2014/main" id="{BE32C2AB-A7AA-4CB0-9A4C-4D95B2354086}"/>
              </a:ext>
            </a:extLst>
          </p:cNvPr>
          <p:cNvSpPr>
            <a:spLocks noGrp="1"/>
          </p:cNvSpPr>
          <p:nvPr>
            <p:ph type="sldNum" sz="quarter" idx="12"/>
          </p:nvPr>
        </p:nvSpPr>
        <p:spPr/>
        <p:txBody>
          <a:bodyPr/>
          <a:lstStyle/>
          <a:p>
            <a:fld id="{F9224DA4-DCE3-4229-AC88-423561BAB5A3}" type="slidenum">
              <a:rPr lang="ru-RU" smtClean="0"/>
              <a:t>‹#›</a:t>
            </a:fld>
            <a:endParaRPr lang="ru-RU"/>
          </a:p>
        </p:txBody>
      </p:sp>
    </p:spTree>
    <p:extLst>
      <p:ext uri="{BB962C8B-B14F-4D97-AF65-F5344CB8AC3E}">
        <p14:creationId xmlns:p14="http://schemas.microsoft.com/office/powerpoint/2010/main" val="26700186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wmf"/><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70F88BDA-61B9-4398-A5DC-0BE5EFA318C5}"/>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ru-RU" dirty="0"/>
              <a:t>Образец заголовка</a:t>
            </a:r>
          </a:p>
        </p:txBody>
      </p:sp>
      <p:sp>
        <p:nvSpPr>
          <p:cNvPr id="3" name="Текст 2">
            <a:extLst>
              <a:ext uri="{FF2B5EF4-FFF2-40B4-BE49-F238E27FC236}">
                <a16:creationId xmlns:a16="http://schemas.microsoft.com/office/drawing/2014/main" id="{442424E5-322A-459C-A885-0CA96577F47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ru-RU" dirty="0"/>
              <a:t>Образец текста</a:t>
            </a:r>
          </a:p>
          <a:p>
            <a:pPr lvl="1"/>
            <a:r>
              <a:rPr lang="ru-RU" dirty="0"/>
              <a:t>Второй уровень</a:t>
            </a:r>
          </a:p>
          <a:p>
            <a:pPr lvl="2"/>
            <a:r>
              <a:rPr lang="ru-RU" dirty="0"/>
              <a:t>Третий уровень</a:t>
            </a:r>
          </a:p>
          <a:p>
            <a:pPr lvl="3"/>
            <a:r>
              <a:rPr lang="ru-RU" dirty="0"/>
              <a:t>Четвертый уровень</a:t>
            </a:r>
          </a:p>
          <a:p>
            <a:pPr lvl="4"/>
            <a:r>
              <a:rPr lang="ru-RU" dirty="0"/>
              <a:t>Пятый уровень</a:t>
            </a:r>
          </a:p>
        </p:txBody>
      </p:sp>
      <p:sp>
        <p:nvSpPr>
          <p:cNvPr id="4" name="Дата 3">
            <a:extLst>
              <a:ext uri="{FF2B5EF4-FFF2-40B4-BE49-F238E27FC236}">
                <a16:creationId xmlns:a16="http://schemas.microsoft.com/office/drawing/2014/main" id="{F591E2BE-0D4E-4A44-A058-6FBD34F60B7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57F23AD-AC0F-4448-BA7B-94DFA0BFC8ED}" type="datetimeFigureOut">
              <a:rPr lang="ru-RU" smtClean="0"/>
              <a:t>21.03.2019</a:t>
            </a:fld>
            <a:endParaRPr lang="ru-RU" dirty="0"/>
          </a:p>
        </p:txBody>
      </p:sp>
      <p:sp>
        <p:nvSpPr>
          <p:cNvPr id="5" name="Нижний колонтитул 4">
            <a:extLst>
              <a:ext uri="{FF2B5EF4-FFF2-40B4-BE49-F238E27FC236}">
                <a16:creationId xmlns:a16="http://schemas.microsoft.com/office/drawing/2014/main" id="{32B77DC6-7A9F-412E-A393-B59D2093FFAE}"/>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a:extLst>
              <a:ext uri="{FF2B5EF4-FFF2-40B4-BE49-F238E27FC236}">
                <a16:creationId xmlns:a16="http://schemas.microsoft.com/office/drawing/2014/main" id="{9CD960E7-5A54-41AF-98D8-5ACBAB88F37D}"/>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9224DA4-DCE3-4229-AC88-423561BAB5A3}" type="slidenum">
              <a:rPr lang="ru-RU" smtClean="0"/>
              <a:t>‹#›</a:t>
            </a:fld>
            <a:endParaRPr lang="ru-RU"/>
          </a:p>
        </p:txBody>
      </p:sp>
      <p:pic>
        <p:nvPicPr>
          <p:cNvPr id="1026" name="Picture 2">
            <a:extLst>
              <a:ext uri="{FF2B5EF4-FFF2-40B4-BE49-F238E27FC236}">
                <a16:creationId xmlns:a16="http://schemas.microsoft.com/office/drawing/2014/main" id="{8611DD9E-8515-46A5-9DD1-57F5DD21B36A}"/>
              </a:ext>
            </a:extLst>
          </p:cNvPr>
          <p:cNvPicPr>
            <a:picLocks noChangeAspect="1" noChangeArrowheads="1"/>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11026900" y="83047"/>
            <a:ext cx="1117600" cy="842963"/>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31453296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lnSpc>
          <a:spcPct val="90000"/>
        </a:lnSpc>
        <a:spcBef>
          <a:spcPct val="0"/>
        </a:spcBef>
        <a:buNone/>
        <a:defRPr sz="4400" kern="1200">
          <a:solidFill>
            <a:srgbClr val="512373"/>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36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32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30.jpg"/><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31.jpg"/><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32.jpg"/><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33.jpg"/><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diagramLayout" Target="../diagrams/layout1.xml"/><Relationship Id="rId7" Type="http://schemas.openxmlformats.org/officeDocument/2006/relationships/chart" Target="../charts/chart1.xml"/><Relationship Id="rId2" Type="http://schemas.openxmlformats.org/officeDocument/2006/relationships/diagramData" Target="../diagrams/data1.xml"/><Relationship Id="rId1" Type="http://schemas.openxmlformats.org/officeDocument/2006/relationships/slideLayout" Target="../slideLayouts/slideLayout4.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6.xml.rels><?xml version="1.0" encoding="UTF-8" standalone="yes"?>
<Relationships xmlns="http://schemas.openxmlformats.org/package/2006/relationships"><Relationship Id="rId3" Type="http://schemas.openxmlformats.org/officeDocument/2006/relationships/diagramLayout" Target="../diagrams/layout2.xml"/><Relationship Id="rId7" Type="http://schemas.openxmlformats.org/officeDocument/2006/relationships/chart" Target="../charts/chart2.xml"/><Relationship Id="rId2" Type="http://schemas.openxmlformats.org/officeDocument/2006/relationships/diagramData" Target="../diagrams/data2.xml"/><Relationship Id="rId1" Type="http://schemas.openxmlformats.org/officeDocument/2006/relationships/slideLayout" Target="../slideLayouts/slideLayout4.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17.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image" Target="../media/image2.jpg"/><Relationship Id="rId1" Type="http://schemas.openxmlformats.org/officeDocument/2006/relationships/slideLayout" Target="../slideLayouts/slideLayout1.xml"/><Relationship Id="rId6" Type="http://schemas.openxmlformats.org/officeDocument/2006/relationships/image" Target="../media/image37.jpg"/><Relationship Id="rId5" Type="http://schemas.openxmlformats.org/officeDocument/2006/relationships/image" Target="../media/image36.jpg"/><Relationship Id="rId4" Type="http://schemas.openxmlformats.org/officeDocument/2006/relationships/image" Target="../media/image35.jpg"/></Relationships>
</file>

<file path=ppt/slides/_rels/slide2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hyperlink" Target="mailto:rusexportc@gmail.com" TargetMode="External"/><Relationship Id="rId2" Type="http://schemas.openxmlformats.org/officeDocument/2006/relationships/image" Target="../media/image40.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3" Type="http://schemas.openxmlformats.org/officeDocument/2006/relationships/image" Target="../media/image42.jpg"/><Relationship Id="rId2" Type="http://schemas.openxmlformats.org/officeDocument/2006/relationships/image" Target="../media/image41.jp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4.jpg"/><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eg"/><Relationship Id="rId1" Type="http://schemas.openxmlformats.org/officeDocument/2006/relationships/slideLayout" Target="../slideLayouts/slideLayout4.xml"/><Relationship Id="rId6" Type="http://schemas.openxmlformats.org/officeDocument/2006/relationships/image" Target="../media/image2.jpg"/><Relationship Id="rId5" Type="http://schemas.openxmlformats.org/officeDocument/2006/relationships/image" Target="../media/image8.png"/><Relationship Id="rId4" Type="http://schemas.openxmlformats.org/officeDocument/2006/relationships/image" Target="../media/image7.png"/></Relationships>
</file>

<file path=ppt/slides/_rels/slide6.xml.rels><?xml version="1.0" encoding="UTF-8" standalone="yes"?>
<Relationships xmlns="http://schemas.openxmlformats.org/package/2006/relationships"><Relationship Id="rId8" Type="http://schemas.openxmlformats.org/officeDocument/2006/relationships/image" Target="../media/image15.jpg"/><Relationship Id="rId13" Type="http://schemas.openxmlformats.org/officeDocument/2006/relationships/image" Target="../media/image20.jpeg"/><Relationship Id="rId18" Type="http://schemas.openxmlformats.org/officeDocument/2006/relationships/image" Target="../media/image25.png"/><Relationship Id="rId3" Type="http://schemas.openxmlformats.org/officeDocument/2006/relationships/image" Target="../media/image10.png"/><Relationship Id="rId7" Type="http://schemas.openxmlformats.org/officeDocument/2006/relationships/image" Target="../media/image14.jpg"/><Relationship Id="rId12" Type="http://schemas.openxmlformats.org/officeDocument/2006/relationships/image" Target="../media/image19.jpg"/><Relationship Id="rId17" Type="http://schemas.openxmlformats.org/officeDocument/2006/relationships/image" Target="../media/image24.png"/><Relationship Id="rId2" Type="http://schemas.openxmlformats.org/officeDocument/2006/relationships/image" Target="../media/image9.jpg"/><Relationship Id="rId16" Type="http://schemas.openxmlformats.org/officeDocument/2006/relationships/image" Target="../media/image23.png"/><Relationship Id="rId20" Type="http://schemas.openxmlformats.org/officeDocument/2006/relationships/image" Target="../media/image2.jpg"/><Relationship Id="rId1" Type="http://schemas.openxmlformats.org/officeDocument/2006/relationships/slideLayout" Target="../slideLayouts/slideLayout4.xml"/><Relationship Id="rId6" Type="http://schemas.openxmlformats.org/officeDocument/2006/relationships/image" Target="../media/image13.png"/><Relationship Id="rId11" Type="http://schemas.openxmlformats.org/officeDocument/2006/relationships/image" Target="../media/image18.jpg"/><Relationship Id="rId5" Type="http://schemas.openxmlformats.org/officeDocument/2006/relationships/image" Target="../media/image12.jpeg"/><Relationship Id="rId15" Type="http://schemas.openxmlformats.org/officeDocument/2006/relationships/image" Target="../media/image22.jpeg"/><Relationship Id="rId10" Type="http://schemas.openxmlformats.org/officeDocument/2006/relationships/image" Target="../media/image17.png"/><Relationship Id="rId19" Type="http://schemas.openxmlformats.org/officeDocument/2006/relationships/image" Target="../media/image26.png"/><Relationship Id="rId4" Type="http://schemas.openxmlformats.org/officeDocument/2006/relationships/image" Target="../media/image11.png"/><Relationship Id="rId9" Type="http://schemas.openxmlformats.org/officeDocument/2006/relationships/image" Target="../media/image16.png"/><Relationship Id="rId14" Type="http://schemas.openxmlformats.org/officeDocument/2006/relationships/image" Target="../media/image21.jpeg"/></Relationships>
</file>

<file path=ppt/slides/_rels/slide7.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27.jp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28.jpg"/><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29.jpg"/><Relationship Id="rId2" Type="http://schemas.openxmlformats.org/officeDocument/2006/relationships/image" Target="../media/image2.jp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Рисунок 4">
            <a:extLst>
              <a:ext uri="{FF2B5EF4-FFF2-40B4-BE49-F238E27FC236}">
                <a16:creationId xmlns:a16="http://schemas.microsoft.com/office/drawing/2014/main" id="{F9FFBB66-A52C-4E7D-B722-757B2B4DA41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2846832" cy="6858000"/>
          </a:xfrm>
          <a:prstGeom prst="rect">
            <a:avLst/>
          </a:prstGeom>
        </p:spPr>
      </p:pic>
      <p:sp>
        <p:nvSpPr>
          <p:cNvPr id="2" name="Заголовок 1">
            <a:extLst>
              <a:ext uri="{FF2B5EF4-FFF2-40B4-BE49-F238E27FC236}">
                <a16:creationId xmlns:a16="http://schemas.microsoft.com/office/drawing/2014/main" id="{0C9E0102-25A7-4510-8985-493DAFC27795}"/>
              </a:ext>
            </a:extLst>
          </p:cNvPr>
          <p:cNvSpPr>
            <a:spLocks noGrp="1"/>
          </p:cNvSpPr>
          <p:nvPr>
            <p:ph type="ctrTitle"/>
          </p:nvPr>
        </p:nvSpPr>
        <p:spPr>
          <a:xfrm>
            <a:off x="2846832" y="2079172"/>
            <a:ext cx="9144000" cy="2387600"/>
          </a:xfrm>
        </p:spPr>
        <p:txBody>
          <a:bodyPr>
            <a:normAutofit fontScale="90000"/>
          </a:bodyPr>
          <a:lstStyle/>
          <a:p>
            <a:r>
              <a:rPr lang="ru-RU" dirty="0"/>
              <a:t>Комитет ЮУТПП по ВЭД как институт развития внешней торговли региона</a:t>
            </a:r>
          </a:p>
        </p:txBody>
      </p:sp>
    </p:spTree>
    <p:extLst>
      <p:ext uri="{BB962C8B-B14F-4D97-AF65-F5344CB8AC3E}">
        <p14:creationId xmlns:p14="http://schemas.microsoft.com/office/powerpoint/2010/main" val="258388027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Рисунок 4">
            <a:extLst>
              <a:ext uri="{FF2B5EF4-FFF2-40B4-BE49-F238E27FC236}">
                <a16:creationId xmlns:a16="http://schemas.microsoft.com/office/drawing/2014/main" id="{F9FFBB66-A52C-4E7D-B722-757B2B4DA41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2846832" cy="6858000"/>
          </a:xfrm>
          <a:prstGeom prst="rect">
            <a:avLst/>
          </a:prstGeom>
        </p:spPr>
      </p:pic>
      <p:pic>
        <p:nvPicPr>
          <p:cNvPr id="4" name="Рисунок 3">
            <a:extLst>
              <a:ext uri="{FF2B5EF4-FFF2-40B4-BE49-F238E27FC236}">
                <a16:creationId xmlns:a16="http://schemas.microsoft.com/office/drawing/2014/main" id="{F7F9D1B4-2848-4619-8F34-9963B2FDDB1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846832" y="495610"/>
            <a:ext cx="8076687" cy="5866779"/>
          </a:xfrm>
          <a:prstGeom prst="rect">
            <a:avLst/>
          </a:prstGeom>
        </p:spPr>
      </p:pic>
    </p:spTree>
    <p:extLst>
      <p:ext uri="{BB962C8B-B14F-4D97-AF65-F5344CB8AC3E}">
        <p14:creationId xmlns:p14="http://schemas.microsoft.com/office/powerpoint/2010/main" val="141768831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Рисунок 4">
            <a:extLst>
              <a:ext uri="{FF2B5EF4-FFF2-40B4-BE49-F238E27FC236}">
                <a16:creationId xmlns:a16="http://schemas.microsoft.com/office/drawing/2014/main" id="{F9FFBB66-A52C-4E7D-B722-757B2B4DA41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2846832" cy="6858000"/>
          </a:xfrm>
          <a:prstGeom prst="rect">
            <a:avLst/>
          </a:prstGeom>
        </p:spPr>
      </p:pic>
      <p:pic>
        <p:nvPicPr>
          <p:cNvPr id="6" name="Рисунок 5">
            <a:extLst>
              <a:ext uri="{FF2B5EF4-FFF2-40B4-BE49-F238E27FC236}">
                <a16:creationId xmlns:a16="http://schemas.microsoft.com/office/drawing/2014/main" id="{492C49BB-71E4-4B55-B5EB-74E12AE68AD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453833" y="425547"/>
            <a:ext cx="8568542" cy="6006905"/>
          </a:xfrm>
          <a:prstGeom prst="rect">
            <a:avLst/>
          </a:prstGeom>
        </p:spPr>
      </p:pic>
    </p:spTree>
    <p:extLst>
      <p:ext uri="{BB962C8B-B14F-4D97-AF65-F5344CB8AC3E}">
        <p14:creationId xmlns:p14="http://schemas.microsoft.com/office/powerpoint/2010/main" val="263738221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Рисунок 4">
            <a:extLst>
              <a:ext uri="{FF2B5EF4-FFF2-40B4-BE49-F238E27FC236}">
                <a16:creationId xmlns:a16="http://schemas.microsoft.com/office/drawing/2014/main" id="{F9FFBB66-A52C-4E7D-B722-757B2B4DA41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2846832" cy="6858000"/>
          </a:xfrm>
          <a:prstGeom prst="rect">
            <a:avLst/>
          </a:prstGeom>
        </p:spPr>
      </p:pic>
      <p:pic>
        <p:nvPicPr>
          <p:cNvPr id="4" name="Рисунок 3">
            <a:extLst>
              <a:ext uri="{FF2B5EF4-FFF2-40B4-BE49-F238E27FC236}">
                <a16:creationId xmlns:a16="http://schemas.microsoft.com/office/drawing/2014/main" id="{AA6BA040-2F30-450E-B2A9-4851674C39F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199718" y="296520"/>
            <a:ext cx="8716465" cy="6264959"/>
          </a:xfrm>
          <a:prstGeom prst="rect">
            <a:avLst/>
          </a:prstGeom>
        </p:spPr>
      </p:pic>
    </p:spTree>
    <p:extLst>
      <p:ext uri="{BB962C8B-B14F-4D97-AF65-F5344CB8AC3E}">
        <p14:creationId xmlns:p14="http://schemas.microsoft.com/office/powerpoint/2010/main" val="39388648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Рисунок 4">
            <a:extLst>
              <a:ext uri="{FF2B5EF4-FFF2-40B4-BE49-F238E27FC236}">
                <a16:creationId xmlns:a16="http://schemas.microsoft.com/office/drawing/2014/main" id="{F9FFBB66-A52C-4E7D-B722-757B2B4DA41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2846832" cy="6858000"/>
          </a:xfrm>
          <a:prstGeom prst="rect">
            <a:avLst/>
          </a:prstGeom>
        </p:spPr>
      </p:pic>
      <p:pic>
        <p:nvPicPr>
          <p:cNvPr id="6" name="Рисунок 5">
            <a:extLst>
              <a:ext uri="{FF2B5EF4-FFF2-40B4-BE49-F238E27FC236}">
                <a16:creationId xmlns:a16="http://schemas.microsoft.com/office/drawing/2014/main" id="{98A9F5AF-7B1E-4FE3-A4E6-15A2E415FE5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035741" y="0"/>
            <a:ext cx="7696100" cy="6858000"/>
          </a:xfrm>
          <a:prstGeom prst="rect">
            <a:avLst/>
          </a:prstGeom>
        </p:spPr>
      </p:pic>
    </p:spTree>
    <p:extLst>
      <p:ext uri="{BB962C8B-B14F-4D97-AF65-F5344CB8AC3E}">
        <p14:creationId xmlns:p14="http://schemas.microsoft.com/office/powerpoint/2010/main" val="58491371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a:spLocks noGrp="1"/>
          </p:cNvSpPr>
          <p:nvPr>
            <p:ph type="title"/>
          </p:nvPr>
        </p:nvSpPr>
        <p:spPr>
          <a:xfrm>
            <a:off x="628309" y="120352"/>
            <a:ext cx="10972800" cy="1143000"/>
          </a:xfrm>
        </p:spPr>
        <p:txBody>
          <a:bodyPr>
            <a:noAutofit/>
          </a:bodyPr>
          <a:lstStyle/>
          <a:p>
            <a:pPr algn="l"/>
            <a:r>
              <a:rPr lang="ru-RU" sz="2400" b="1" dirty="0"/>
              <a:t>Потенциальные точки роста экспорта Челябинской области</a:t>
            </a:r>
          </a:p>
        </p:txBody>
      </p:sp>
      <p:graphicFrame>
        <p:nvGraphicFramePr>
          <p:cNvPr id="3" name="Объект 2"/>
          <p:cNvGraphicFramePr>
            <a:graphicFrameLocks noGrp="1"/>
          </p:cNvGraphicFramePr>
          <p:nvPr>
            <p:ph idx="1"/>
            <p:extLst>
              <p:ext uri="{D42A27DB-BD31-4B8C-83A1-F6EECF244321}">
                <p14:modId xmlns:p14="http://schemas.microsoft.com/office/powerpoint/2010/main" val="2547598311"/>
              </p:ext>
            </p:extLst>
          </p:nvPr>
        </p:nvGraphicFramePr>
        <p:xfrm>
          <a:off x="609600" y="909315"/>
          <a:ext cx="10972800" cy="5760720"/>
        </p:xfrm>
        <a:graphic>
          <a:graphicData uri="http://schemas.openxmlformats.org/drawingml/2006/table">
            <a:tbl>
              <a:tblPr firstRow="1" bandRow="1">
                <a:tableStyleId>{21E4AEA4-8DFA-4A89-87EB-49C32662AFE0}</a:tableStyleId>
              </a:tblPr>
              <a:tblGrid>
                <a:gridCol w="2126027">
                  <a:extLst>
                    <a:ext uri="{9D8B030D-6E8A-4147-A177-3AD203B41FA5}">
                      <a16:colId xmlns:a16="http://schemas.microsoft.com/office/drawing/2014/main" val="3555085413"/>
                    </a:ext>
                  </a:extLst>
                </a:gridCol>
                <a:gridCol w="6048672">
                  <a:extLst>
                    <a:ext uri="{9D8B030D-6E8A-4147-A177-3AD203B41FA5}">
                      <a16:colId xmlns:a16="http://schemas.microsoft.com/office/drawing/2014/main" val="992484285"/>
                    </a:ext>
                  </a:extLst>
                </a:gridCol>
                <a:gridCol w="2798101">
                  <a:extLst>
                    <a:ext uri="{9D8B030D-6E8A-4147-A177-3AD203B41FA5}">
                      <a16:colId xmlns:a16="http://schemas.microsoft.com/office/drawing/2014/main" val="3279406526"/>
                    </a:ext>
                  </a:extLst>
                </a:gridCol>
              </a:tblGrid>
              <a:tr h="335280">
                <a:tc>
                  <a:txBody>
                    <a:bodyPr/>
                    <a:lstStyle/>
                    <a:p>
                      <a:r>
                        <a:rPr lang="ru-RU" sz="1400" dirty="0"/>
                        <a:t>Товарная группа</a:t>
                      </a:r>
                      <a:endParaRPr lang="ru-RU" sz="1400" dirty="0">
                        <a:latin typeface="Arial" panose="020B0604020202020204" pitchFamily="34" charset="0"/>
                        <a:cs typeface="Arial" panose="020B0604020202020204" pitchFamily="34" charset="0"/>
                      </a:endParaRPr>
                    </a:p>
                  </a:txBody>
                  <a:tcPr marL="121920" marR="121920" marT="60960" marB="60960" anchor="ctr"/>
                </a:tc>
                <a:tc>
                  <a:txBody>
                    <a:bodyPr/>
                    <a:lstStyle/>
                    <a:p>
                      <a:r>
                        <a:rPr lang="ru-RU" sz="1400" dirty="0"/>
                        <a:t>Товар</a:t>
                      </a:r>
                      <a:endParaRPr lang="ru-RU" sz="1400" dirty="0">
                        <a:latin typeface="Arial" panose="020B0604020202020204" pitchFamily="34" charset="0"/>
                        <a:cs typeface="Arial" panose="020B0604020202020204" pitchFamily="34" charset="0"/>
                      </a:endParaRPr>
                    </a:p>
                  </a:txBody>
                  <a:tcPr marL="121920" marR="121920" marT="60960" marB="60960" anchor="ctr"/>
                </a:tc>
                <a:tc>
                  <a:txBody>
                    <a:bodyPr/>
                    <a:lstStyle/>
                    <a:p>
                      <a:r>
                        <a:rPr lang="ru-RU" sz="1400" dirty="0"/>
                        <a:t>Направления</a:t>
                      </a:r>
                      <a:r>
                        <a:rPr lang="ru-RU" sz="1400" baseline="0" dirty="0"/>
                        <a:t> экспорта</a:t>
                      </a:r>
                      <a:endParaRPr lang="ru-RU" sz="1400" dirty="0">
                        <a:latin typeface="Arial" panose="020B0604020202020204" pitchFamily="34" charset="0"/>
                        <a:cs typeface="Arial" panose="020B0604020202020204" pitchFamily="34" charset="0"/>
                      </a:endParaRPr>
                    </a:p>
                  </a:txBody>
                  <a:tcPr marL="121920" marR="121920" marT="60960" marB="60960" anchor="ctr"/>
                </a:tc>
                <a:extLst>
                  <a:ext uri="{0D108BD9-81ED-4DB2-BD59-A6C34878D82A}">
                    <a16:rowId xmlns:a16="http://schemas.microsoft.com/office/drawing/2014/main" val="3269063010"/>
                  </a:ext>
                </a:extLst>
              </a:tr>
              <a:tr h="548640">
                <a:tc rowSpan="3">
                  <a:txBody>
                    <a:bodyPr/>
                    <a:lstStyle/>
                    <a:p>
                      <a:pPr algn="l"/>
                      <a:r>
                        <a:rPr lang="ru-RU" sz="1400" dirty="0"/>
                        <a:t>Мясо и продукты из мяса</a:t>
                      </a:r>
                      <a:endParaRPr lang="ru-RU" sz="1400" dirty="0">
                        <a:latin typeface="Arial" panose="020B0604020202020204" pitchFamily="34" charset="0"/>
                        <a:cs typeface="Arial" panose="020B0604020202020204" pitchFamily="34" charset="0"/>
                      </a:endParaRPr>
                    </a:p>
                  </a:txBody>
                  <a:tcPr marL="121920" marR="121920" marT="60960" marB="60960" anchor="ctr"/>
                </a:tc>
                <a:tc>
                  <a:txBody>
                    <a:bodyPr/>
                    <a:lstStyle/>
                    <a:p>
                      <a:r>
                        <a:rPr lang="ru-RU" sz="1400" dirty="0"/>
                        <a:t>Свиные окорока, лопатки и отруба из них,</a:t>
                      </a:r>
                      <a:r>
                        <a:rPr lang="ru-RU" sz="1400" baseline="0" dirty="0"/>
                        <a:t> </a:t>
                      </a:r>
                      <a:r>
                        <a:rPr lang="ru-RU" sz="1400" baseline="0" dirty="0" err="1"/>
                        <a:t>необваленные</a:t>
                      </a:r>
                      <a:r>
                        <a:rPr lang="ru-RU" sz="1400" baseline="0" dirty="0"/>
                        <a:t>, мороженые</a:t>
                      </a:r>
                      <a:endParaRPr lang="ru-RU" sz="1400" dirty="0">
                        <a:latin typeface="Arial" panose="020B0604020202020204" pitchFamily="34" charset="0"/>
                        <a:cs typeface="Arial" panose="020B0604020202020204" pitchFamily="34" charset="0"/>
                      </a:endParaRPr>
                    </a:p>
                  </a:txBody>
                  <a:tcPr marL="121920" marR="121920" marT="60960" marB="60960" anchor="ctr"/>
                </a:tc>
                <a:tc>
                  <a:txBody>
                    <a:bodyPr/>
                    <a:lstStyle/>
                    <a:p>
                      <a:r>
                        <a:rPr lang="ru-RU" sz="1400" dirty="0"/>
                        <a:t>Украина,</a:t>
                      </a:r>
                      <a:r>
                        <a:rPr lang="ru-RU" sz="1400" baseline="0" dirty="0"/>
                        <a:t> Киргизия, Беларусь, Казахстан</a:t>
                      </a:r>
                      <a:endParaRPr lang="ru-RU" sz="1400" dirty="0">
                        <a:latin typeface="Arial" panose="020B0604020202020204" pitchFamily="34" charset="0"/>
                        <a:cs typeface="Arial" panose="020B0604020202020204" pitchFamily="34" charset="0"/>
                      </a:endParaRPr>
                    </a:p>
                  </a:txBody>
                  <a:tcPr marL="121920" marR="121920" marT="60960" marB="60960" anchor="ctr"/>
                </a:tc>
                <a:extLst>
                  <a:ext uri="{0D108BD9-81ED-4DB2-BD59-A6C34878D82A}">
                    <a16:rowId xmlns:a16="http://schemas.microsoft.com/office/drawing/2014/main" val="2369438400"/>
                  </a:ext>
                </a:extLst>
              </a:tr>
              <a:tr h="335280">
                <a:tc vMerge="1">
                  <a:txBody>
                    <a:bodyPr/>
                    <a:lstStyle/>
                    <a:p>
                      <a:endParaRPr lang="ru-RU" sz="1100" dirty="0"/>
                    </a:p>
                  </a:txBody>
                  <a:tcPr/>
                </a:tc>
                <a:tc>
                  <a:txBody>
                    <a:bodyPr/>
                    <a:lstStyle/>
                    <a:p>
                      <a:r>
                        <a:rPr lang="ru-RU" sz="1400" dirty="0"/>
                        <a:t>Пищевые</a:t>
                      </a:r>
                      <a:r>
                        <a:rPr lang="ru-RU" sz="1400" baseline="0" dirty="0"/>
                        <a:t> субпродукты из свиней, замороженные</a:t>
                      </a:r>
                      <a:endParaRPr lang="ru-RU" sz="1400" dirty="0">
                        <a:latin typeface="Arial" panose="020B0604020202020204" pitchFamily="34" charset="0"/>
                        <a:cs typeface="Arial" panose="020B0604020202020204" pitchFamily="34" charset="0"/>
                      </a:endParaRPr>
                    </a:p>
                  </a:txBody>
                  <a:tcPr marL="121920" marR="121920" marT="60960" marB="60960" anchor="ctr"/>
                </a:tc>
                <a:tc>
                  <a:txBody>
                    <a:bodyPr/>
                    <a:lstStyle/>
                    <a:p>
                      <a:r>
                        <a:rPr lang="ru-RU" sz="1400" dirty="0"/>
                        <a:t>Гонконг</a:t>
                      </a:r>
                      <a:r>
                        <a:rPr lang="ru-RU" sz="1400" baseline="0" dirty="0"/>
                        <a:t>, Вьетнам</a:t>
                      </a:r>
                      <a:endParaRPr lang="ru-RU" sz="1400" dirty="0">
                        <a:latin typeface="Arial" panose="020B0604020202020204" pitchFamily="34" charset="0"/>
                        <a:cs typeface="Arial" panose="020B0604020202020204" pitchFamily="34" charset="0"/>
                      </a:endParaRPr>
                    </a:p>
                  </a:txBody>
                  <a:tcPr marL="121920" marR="121920" marT="60960" marB="60960" anchor="ctr"/>
                </a:tc>
                <a:extLst>
                  <a:ext uri="{0D108BD9-81ED-4DB2-BD59-A6C34878D82A}">
                    <a16:rowId xmlns:a16="http://schemas.microsoft.com/office/drawing/2014/main" val="251377093"/>
                  </a:ext>
                </a:extLst>
              </a:tr>
              <a:tr h="335280">
                <a:tc vMerge="1">
                  <a:txBody>
                    <a:bodyPr/>
                    <a:lstStyle/>
                    <a:p>
                      <a:endParaRPr lang="ru-RU" sz="1100" dirty="0"/>
                    </a:p>
                  </a:txBody>
                  <a:tcPr/>
                </a:tc>
                <a:tc>
                  <a:txBody>
                    <a:bodyPr/>
                    <a:lstStyle/>
                    <a:p>
                      <a:r>
                        <a:rPr lang="ru-RU" sz="1400" dirty="0"/>
                        <a:t>Части тушек и субпродукты домашних</a:t>
                      </a:r>
                      <a:r>
                        <a:rPr lang="ru-RU" sz="1400" baseline="0" dirty="0"/>
                        <a:t> кур, мороженые</a:t>
                      </a:r>
                      <a:endParaRPr lang="ru-RU" sz="1400" dirty="0">
                        <a:latin typeface="Arial" panose="020B0604020202020204" pitchFamily="34" charset="0"/>
                        <a:cs typeface="Arial" panose="020B0604020202020204" pitchFamily="34" charset="0"/>
                      </a:endParaRPr>
                    </a:p>
                  </a:txBody>
                  <a:tcPr marL="121920" marR="121920" marT="60960" marB="60960" anchor="ctr"/>
                </a:tc>
                <a:tc>
                  <a:txBody>
                    <a:bodyPr/>
                    <a:lstStyle/>
                    <a:p>
                      <a:r>
                        <a:rPr lang="ru-RU" sz="1400" dirty="0"/>
                        <a:t>Казахстан, Вьетнам,</a:t>
                      </a:r>
                      <a:r>
                        <a:rPr lang="ru-RU" sz="1400" baseline="0" dirty="0"/>
                        <a:t> Украина</a:t>
                      </a:r>
                      <a:endParaRPr lang="ru-RU" sz="1400" dirty="0">
                        <a:latin typeface="Arial" panose="020B0604020202020204" pitchFamily="34" charset="0"/>
                        <a:cs typeface="Arial" panose="020B0604020202020204" pitchFamily="34" charset="0"/>
                      </a:endParaRPr>
                    </a:p>
                  </a:txBody>
                  <a:tcPr marL="121920" marR="121920" marT="60960" marB="60960" anchor="ctr"/>
                </a:tc>
                <a:extLst>
                  <a:ext uri="{0D108BD9-81ED-4DB2-BD59-A6C34878D82A}">
                    <a16:rowId xmlns:a16="http://schemas.microsoft.com/office/drawing/2014/main" val="1394722036"/>
                  </a:ext>
                </a:extLst>
              </a:tr>
              <a:tr h="548640">
                <a:tc>
                  <a:txBody>
                    <a:bodyPr/>
                    <a:lstStyle/>
                    <a:p>
                      <a:r>
                        <a:rPr lang="ru-RU" sz="1400" dirty="0"/>
                        <a:t>Продукты растительного происхождения</a:t>
                      </a:r>
                      <a:endParaRPr lang="ru-RU" sz="1400" dirty="0">
                        <a:latin typeface="Arial" panose="020B0604020202020204" pitchFamily="34" charset="0"/>
                        <a:cs typeface="Arial" panose="020B0604020202020204" pitchFamily="34" charset="0"/>
                      </a:endParaRPr>
                    </a:p>
                  </a:txBody>
                  <a:tcPr marL="121920" marR="121920" marT="60960" marB="60960" anchor="ctr"/>
                </a:tc>
                <a:tc>
                  <a:txBody>
                    <a:bodyPr/>
                    <a:lstStyle/>
                    <a:p>
                      <a:r>
                        <a:rPr lang="ru-RU" sz="1400" dirty="0"/>
                        <a:t>Томаты,</a:t>
                      </a:r>
                      <a:r>
                        <a:rPr lang="ru-RU" sz="1400" baseline="0" dirty="0"/>
                        <a:t> огурцы и корнишоны, свежие и охлажденные</a:t>
                      </a:r>
                      <a:endParaRPr lang="ru-RU" sz="1400" dirty="0">
                        <a:latin typeface="Arial" panose="020B0604020202020204" pitchFamily="34" charset="0"/>
                        <a:cs typeface="Arial" panose="020B0604020202020204" pitchFamily="34" charset="0"/>
                      </a:endParaRPr>
                    </a:p>
                  </a:txBody>
                  <a:tcPr marL="121920" marR="121920" marT="60960" marB="60960" anchor="ctr"/>
                </a:tc>
                <a:tc>
                  <a:txBody>
                    <a:bodyPr/>
                    <a:lstStyle/>
                    <a:p>
                      <a:r>
                        <a:rPr lang="ru-RU" sz="1400" dirty="0"/>
                        <a:t>Украина</a:t>
                      </a:r>
                      <a:endParaRPr lang="ru-RU" sz="1400" dirty="0">
                        <a:latin typeface="Arial" panose="020B0604020202020204" pitchFamily="34" charset="0"/>
                        <a:cs typeface="Arial" panose="020B0604020202020204" pitchFamily="34" charset="0"/>
                      </a:endParaRPr>
                    </a:p>
                  </a:txBody>
                  <a:tcPr marL="121920" marR="121920" marT="60960" marB="60960" anchor="ctr"/>
                </a:tc>
                <a:extLst>
                  <a:ext uri="{0D108BD9-81ED-4DB2-BD59-A6C34878D82A}">
                    <a16:rowId xmlns:a16="http://schemas.microsoft.com/office/drawing/2014/main" val="3398214659"/>
                  </a:ext>
                </a:extLst>
              </a:tr>
              <a:tr h="548640">
                <a:tc>
                  <a:txBody>
                    <a:bodyPr/>
                    <a:lstStyle/>
                    <a:p>
                      <a:r>
                        <a:rPr lang="ru-RU" sz="1400" dirty="0"/>
                        <a:t>Пищевые</a:t>
                      </a:r>
                      <a:r>
                        <a:rPr lang="ru-RU" sz="1400" baseline="0" dirty="0"/>
                        <a:t> продукты, напитки, табак</a:t>
                      </a:r>
                      <a:endParaRPr lang="ru-RU" sz="1400" dirty="0">
                        <a:latin typeface="Arial" panose="020B0604020202020204" pitchFamily="34" charset="0"/>
                        <a:cs typeface="Arial" panose="020B0604020202020204" pitchFamily="34" charset="0"/>
                      </a:endParaRPr>
                    </a:p>
                  </a:txBody>
                  <a:tcPr marL="121920" marR="121920" marT="60960" marB="60960" anchor="ctr"/>
                </a:tc>
                <a:tc>
                  <a:txBody>
                    <a:bodyPr/>
                    <a:lstStyle/>
                    <a:p>
                      <a:r>
                        <a:rPr lang="ru-RU" sz="1400" dirty="0"/>
                        <a:t>Колбасы</a:t>
                      </a:r>
                      <a:r>
                        <a:rPr lang="ru-RU" sz="1400" baseline="0" dirty="0"/>
                        <a:t> и аналогичные продукты из мяса, мясных субпродуктов</a:t>
                      </a:r>
                      <a:endParaRPr lang="ru-RU" sz="1400" dirty="0">
                        <a:latin typeface="Arial" panose="020B0604020202020204" pitchFamily="34" charset="0"/>
                        <a:cs typeface="Arial" panose="020B0604020202020204" pitchFamily="34" charset="0"/>
                      </a:endParaRPr>
                    </a:p>
                  </a:txBody>
                  <a:tcPr marL="121920" marR="121920" marT="60960" marB="60960" anchor="ctr"/>
                </a:tc>
                <a:tc>
                  <a:txBody>
                    <a:bodyPr/>
                    <a:lstStyle/>
                    <a:p>
                      <a:r>
                        <a:rPr lang="ru-RU" sz="1400" dirty="0"/>
                        <a:t>Казахстан</a:t>
                      </a:r>
                      <a:endParaRPr lang="ru-RU" sz="1400" dirty="0">
                        <a:latin typeface="Arial" panose="020B0604020202020204" pitchFamily="34" charset="0"/>
                        <a:cs typeface="Arial" panose="020B0604020202020204" pitchFamily="34" charset="0"/>
                      </a:endParaRPr>
                    </a:p>
                  </a:txBody>
                  <a:tcPr marL="121920" marR="121920" marT="60960" marB="60960" anchor="ctr"/>
                </a:tc>
                <a:extLst>
                  <a:ext uri="{0D108BD9-81ED-4DB2-BD59-A6C34878D82A}">
                    <a16:rowId xmlns:a16="http://schemas.microsoft.com/office/drawing/2014/main" val="675029087"/>
                  </a:ext>
                </a:extLst>
              </a:tr>
              <a:tr h="335280">
                <a:tc rowSpan="3">
                  <a:txBody>
                    <a:bodyPr/>
                    <a:lstStyle/>
                    <a:p>
                      <a:r>
                        <a:rPr lang="ru-RU" sz="1400" dirty="0"/>
                        <a:t>Изделия</a:t>
                      </a:r>
                      <a:r>
                        <a:rPr lang="ru-RU" sz="1400" baseline="0" dirty="0"/>
                        <a:t> из камня, керамики и стекла</a:t>
                      </a:r>
                      <a:endParaRPr lang="ru-RU" sz="1400" dirty="0">
                        <a:latin typeface="Arial" panose="020B0604020202020204" pitchFamily="34" charset="0"/>
                        <a:cs typeface="Arial" panose="020B0604020202020204" pitchFamily="34" charset="0"/>
                      </a:endParaRPr>
                    </a:p>
                  </a:txBody>
                  <a:tcPr marL="121920" marR="121920" marT="60960" marB="60960" anchor="ctr"/>
                </a:tc>
                <a:tc>
                  <a:txBody>
                    <a:bodyPr/>
                    <a:lstStyle/>
                    <a:p>
                      <a:r>
                        <a:rPr lang="ru-RU" sz="1400" dirty="0"/>
                        <a:t>Вермикулит расслоенный, глины вспученные, шлак вспененный</a:t>
                      </a:r>
                      <a:endParaRPr lang="ru-RU" sz="1400" dirty="0">
                        <a:latin typeface="Arial" panose="020B0604020202020204" pitchFamily="34" charset="0"/>
                        <a:cs typeface="Arial" panose="020B0604020202020204" pitchFamily="34" charset="0"/>
                      </a:endParaRPr>
                    </a:p>
                  </a:txBody>
                  <a:tcPr marL="121920" marR="121920" marT="60960" marB="60960" anchor="ctr"/>
                </a:tc>
                <a:tc>
                  <a:txBody>
                    <a:bodyPr/>
                    <a:lstStyle/>
                    <a:p>
                      <a:r>
                        <a:rPr lang="ru-RU" sz="1400" dirty="0"/>
                        <a:t>Литва</a:t>
                      </a:r>
                      <a:endParaRPr lang="ru-RU" sz="1400" dirty="0">
                        <a:latin typeface="Arial" panose="020B0604020202020204" pitchFamily="34" charset="0"/>
                        <a:cs typeface="Arial" panose="020B0604020202020204" pitchFamily="34" charset="0"/>
                      </a:endParaRPr>
                    </a:p>
                  </a:txBody>
                  <a:tcPr marL="121920" marR="121920" marT="60960" marB="60960" anchor="ctr"/>
                </a:tc>
                <a:extLst>
                  <a:ext uri="{0D108BD9-81ED-4DB2-BD59-A6C34878D82A}">
                    <a16:rowId xmlns:a16="http://schemas.microsoft.com/office/drawing/2014/main" val="4132313668"/>
                  </a:ext>
                </a:extLst>
              </a:tr>
              <a:tr h="335280">
                <a:tc vMerge="1">
                  <a:txBody>
                    <a:bodyPr/>
                    <a:lstStyle/>
                    <a:p>
                      <a:endParaRPr lang="ru-RU" sz="1100" dirty="0"/>
                    </a:p>
                  </a:txBody>
                  <a:tcPr anchor="ctr"/>
                </a:tc>
                <a:tc>
                  <a:txBody>
                    <a:bodyPr/>
                    <a:lstStyle/>
                    <a:p>
                      <a:r>
                        <a:rPr lang="ru-RU" sz="1400" dirty="0"/>
                        <a:t>Прочие</a:t>
                      </a:r>
                      <a:r>
                        <a:rPr lang="ru-RU" sz="1400" baseline="0" dirty="0"/>
                        <a:t> смеси и изделия из тепло-, </a:t>
                      </a:r>
                      <a:r>
                        <a:rPr lang="ru-RU" sz="1400" baseline="0" dirty="0" err="1"/>
                        <a:t>звуко</a:t>
                      </a:r>
                      <a:r>
                        <a:rPr lang="ru-RU" sz="1400" baseline="0" dirty="0"/>
                        <a:t>- изоляционных минеральных материалов</a:t>
                      </a:r>
                      <a:endParaRPr lang="ru-RU" sz="1400" dirty="0">
                        <a:latin typeface="Arial" panose="020B0604020202020204" pitchFamily="34" charset="0"/>
                        <a:cs typeface="Arial" panose="020B0604020202020204" pitchFamily="34" charset="0"/>
                      </a:endParaRPr>
                    </a:p>
                  </a:txBody>
                  <a:tcPr marL="121920" marR="121920" marT="60960" marB="60960" anchor="ctr"/>
                </a:tc>
                <a:tc>
                  <a:txBody>
                    <a:bodyPr/>
                    <a:lstStyle/>
                    <a:p>
                      <a:r>
                        <a:rPr lang="ru-RU" sz="1400" dirty="0"/>
                        <a:t>Казахстан, Беларусь</a:t>
                      </a:r>
                      <a:endParaRPr lang="ru-RU" sz="1400" dirty="0">
                        <a:latin typeface="Arial" panose="020B0604020202020204" pitchFamily="34" charset="0"/>
                        <a:cs typeface="Arial" panose="020B0604020202020204" pitchFamily="34" charset="0"/>
                      </a:endParaRPr>
                    </a:p>
                  </a:txBody>
                  <a:tcPr marL="121920" marR="121920" marT="60960" marB="60960" anchor="ctr"/>
                </a:tc>
                <a:extLst>
                  <a:ext uri="{0D108BD9-81ED-4DB2-BD59-A6C34878D82A}">
                    <a16:rowId xmlns:a16="http://schemas.microsoft.com/office/drawing/2014/main" val="948193688"/>
                  </a:ext>
                </a:extLst>
              </a:tr>
              <a:tr h="335280">
                <a:tc vMerge="1">
                  <a:txBody>
                    <a:bodyPr/>
                    <a:lstStyle/>
                    <a:p>
                      <a:endParaRPr lang="ru-RU" sz="1100" dirty="0"/>
                    </a:p>
                  </a:txBody>
                  <a:tcPr anchor="ctr"/>
                </a:tc>
                <a:tc>
                  <a:txBody>
                    <a:bodyPr/>
                    <a:lstStyle/>
                    <a:p>
                      <a:r>
                        <a:rPr lang="ru-RU" sz="1400" dirty="0"/>
                        <a:t>Кирпичи и блоки огнеупорные, сод. </a:t>
                      </a:r>
                      <a:r>
                        <a:rPr lang="en-US" sz="1400" dirty="0"/>
                        <a:t>&gt;</a:t>
                      </a:r>
                      <a:r>
                        <a:rPr lang="ru-RU" sz="1400" dirty="0"/>
                        <a:t> 50% элементов </a:t>
                      </a:r>
                      <a:r>
                        <a:rPr lang="en-US" sz="1400" dirty="0"/>
                        <a:t>mg,</a:t>
                      </a:r>
                      <a:r>
                        <a:rPr lang="en-US" sz="1400" baseline="0" dirty="0"/>
                        <a:t> ca </a:t>
                      </a:r>
                      <a:r>
                        <a:rPr lang="ru-RU" sz="1400" baseline="0" dirty="0"/>
                        <a:t>или </a:t>
                      </a:r>
                      <a:r>
                        <a:rPr lang="en-US" sz="1400" baseline="0" dirty="0" err="1"/>
                        <a:t>cr</a:t>
                      </a:r>
                      <a:endParaRPr lang="ru-RU" sz="1400" dirty="0">
                        <a:latin typeface="Arial" panose="020B0604020202020204" pitchFamily="34" charset="0"/>
                        <a:cs typeface="Arial" panose="020B0604020202020204" pitchFamily="34" charset="0"/>
                      </a:endParaRPr>
                    </a:p>
                  </a:txBody>
                  <a:tcPr marL="121920" marR="121920" marT="60960" marB="60960" anchor="ctr"/>
                </a:tc>
                <a:tc>
                  <a:txBody>
                    <a:bodyPr/>
                    <a:lstStyle/>
                    <a:p>
                      <a:r>
                        <a:rPr lang="ru-RU" sz="1400" dirty="0"/>
                        <a:t>Казахстан</a:t>
                      </a:r>
                      <a:endParaRPr lang="ru-RU" sz="1400" dirty="0">
                        <a:latin typeface="Arial" panose="020B0604020202020204" pitchFamily="34" charset="0"/>
                        <a:cs typeface="Arial" panose="020B0604020202020204" pitchFamily="34" charset="0"/>
                      </a:endParaRPr>
                    </a:p>
                  </a:txBody>
                  <a:tcPr marL="121920" marR="121920" marT="60960" marB="60960" anchor="ctr"/>
                </a:tc>
                <a:extLst>
                  <a:ext uri="{0D108BD9-81ED-4DB2-BD59-A6C34878D82A}">
                    <a16:rowId xmlns:a16="http://schemas.microsoft.com/office/drawing/2014/main" val="1837922138"/>
                  </a:ext>
                </a:extLst>
              </a:tr>
              <a:tr h="335280">
                <a:tc rowSpan="5">
                  <a:txBody>
                    <a:bodyPr/>
                    <a:lstStyle/>
                    <a:p>
                      <a:r>
                        <a:rPr lang="ru-RU" sz="1400" dirty="0"/>
                        <a:t>Металлы</a:t>
                      </a:r>
                      <a:r>
                        <a:rPr lang="ru-RU" sz="1400" baseline="0" dirty="0"/>
                        <a:t> и изделия из них</a:t>
                      </a:r>
                      <a:endParaRPr lang="ru-RU" sz="1400" dirty="0">
                        <a:latin typeface="Arial" panose="020B0604020202020204" pitchFamily="34" charset="0"/>
                        <a:cs typeface="Arial" panose="020B0604020202020204" pitchFamily="34" charset="0"/>
                      </a:endParaRPr>
                    </a:p>
                  </a:txBody>
                  <a:tcPr marL="121920" marR="121920" marT="60960" marB="60960" anchor="ctr"/>
                </a:tc>
                <a:tc>
                  <a:txBody>
                    <a:bodyPr/>
                    <a:lstStyle/>
                    <a:p>
                      <a:r>
                        <a:rPr lang="ru-RU" sz="1400" dirty="0"/>
                        <a:t>Катоды и секции катодов из меди рафинированной, необработанной</a:t>
                      </a:r>
                      <a:endParaRPr lang="ru-RU" sz="1400" dirty="0">
                        <a:latin typeface="Arial" panose="020B0604020202020204" pitchFamily="34" charset="0"/>
                        <a:cs typeface="Arial" panose="020B0604020202020204" pitchFamily="34" charset="0"/>
                      </a:endParaRPr>
                    </a:p>
                  </a:txBody>
                  <a:tcPr marL="121920" marR="121920" marT="60960" marB="60960" anchor="ctr"/>
                </a:tc>
                <a:tc>
                  <a:txBody>
                    <a:bodyPr/>
                    <a:lstStyle/>
                    <a:p>
                      <a:r>
                        <a:rPr lang="ru-RU" sz="1400" dirty="0"/>
                        <a:t>Нидерланды</a:t>
                      </a:r>
                      <a:endParaRPr lang="ru-RU" sz="1400" dirty="0">
                        <a:latin typeface="Arial" panose="020B0604020202020204" pitchFamily="34" charset="0"/>
                        <a:cs typeface="Arial" panose="020B0604020202020204" pitchFamily="34" charset="0"/>
                      </a:endParaRPr>
                    </a:p>
                  </a:txBody>
                  <a:tcPr marL="121920" marR="121920" marT="60960" marB="60960" anchor="ctr"/>
                </a:tc>
                <a:extLst>
                  <a:ext uri="{0D108BD9-81ED-4DB2-BD59-A6C34878D82A}">
                    <a16:rowId xmlns:a16="http://schemas.microsoft.com/office/drawing/2014/main" val="1550452006"/>
                  </a:ext>
                </a:extLst>
              </a:tr>
              <a:tr h="335280">
                <a:tc vMerge="1">
                  <a:txBody>
                    <a:bodyPr/>
                    <a:lstStyle/>
                    <a:p>
                      <a:endParaRPr lang="ru-RU" sz="1100" dirty="0"/>
                    </a:p>
                  </a:txBody>
                  <a:tcPr anchor="ctr"/>
                </a:tc>
                <a:tc>
                  <a:txBody>
                    <a:bodyPr/>
                    <a:lstStyle/>
                    <a:p>
                      <a:r>
                        <a:rPr lang="ru-RU" sz="1400" dirty="0"/>
                        <a:t>Сплавы</a:t>
                      </a:r>
                      <a:r>
                        <a:rPr lang="ru-RU" sz="1400" baseline="0" dirty="0"/>
                        <a:t> на основе меди и цинка необработанные</a:t>
                      </a:r>
                      <a:endParaRPr lang="ru-RU" sz="1400" dirty="0">
                        <a:latin typeface="Arial" panose="020B0604020202020204" pitchFamily="34" charset="0"/>
                        <a:cs typeface="Arial" panose="020B0604020202020204" pitchFamily="34" charset="0"/>
                      </a:endParaRPr>
                    </a:p>
                  </a:txBody>
                  <a:tcPr marL="121920" marR="121920" marT="60960" marB="60960" anchor="ctr"/>
                </a:tc>
                <a:tc>
                  <a:txBody>
                    <a:bodyPr/>
                    <a:lstStyle/>
                    <a:p>
                      <a:r>
                        <a:rPr lang="ru-RU" sz="1400" dirty="0"/>
                        <a:t>Литва</a:t>
                      </a:r>
                      <a:endParaRPr lang="ru-RU" sz="1400" dirty="0">
                        <a:latin typeface="Arial" panose="020B0604020202020204" pitchFamily="34" charset="0"/>
                        <a:cs typeface="Arial" panose="020B0604020202020204" pitchFamily="34" charset="0"/>
                      </a:endParaRPr>
                    </a:p>
                  </a:txBody>
                  <a:tcPr marL="121920" marR="121920" marT="60960" marB="60960" anchor="ctr"/>
                </a:tc>
                <a:extLst>
                  <a:ext uri="{0D108BD9-81ED-4DB2-BD59-A6C34878D82A}">
                    <a16:rowId xmlns:a16="http://schemas.microsoft.com/office/drawing/2014/main" val="2361308171"/>
                  </a:ext>
                </a:extLst>
              </a:tr>
              <a:tr h="335280">
                <a:tc vMerge="1">
                  <a:txBody>
                    <a:bodyPr/>
                    <a:lstStyle/>
                    <a:p>
                      <a:endParaRPr lang="ru-RU" sz="1100" dirty="0"/>
                    </a:p>
                  </a:txBody>
                  <a:tcPr anchor="ctr"/>
                </a:tc>
                <a:tc>
                  <a:txBody>
                    <a:bodyPr/>
                    <a:lstStyle/>
                    <a:p>
                      <a:r>
                        <a:rPr lang="ru-RU" sz="1400" dirty="0"/>
                        <a:t>Штейн</a:t>
                      </a:r>
                      <a:r>
                        <a:rPr lang="ru-RU" sz="1400" baseline="0" dirty="0"/>
                        <a:t> медный; медь цементационная (медь осажденная)</a:t>
                      </a:r>
                      <a:endParaRPr lang="ru-RU" sz="1400" dirty="0">
                        <a:latin typeface="Arial" panose="020B0604020202020204" pitchFamily="34" charset="0"/>
                        <a:cs typeface="Arial" panose="020B0604020202020204" pitchFamily="34" charset="0"/>
                      </a:endParaRPr>
                    </a:p>
                  </a:txBody>
                  <a:tcPr marL="121920" marR="121920" marT="60960" marB="60960" anchor="ctr"/>
                </a:tc>
                <a:tc>
                  <a:txBody>
                    <a:bodyPr/>
                    <a:lstStyle/>
                    <a:p>
                      <a:r>
                        <a:rPr lang="ru-RU" sz="1400" dirty="0"/>
                        <a:t>Швейцария</a:t>
                      </a:r>
                      <a:endParaRPr lang="ru-RU" sz="1400" dirty="0">
                        <a:latin typeface="Arial" panose="020B0604020202020204" pitchFamily="34" charset="0"/>
                        <a:cs typeface="Arial" panose="020B0604020202020204" pitchFamily="34" charset="0"/>
                      </a:endParaRPr>
                    </a:p>
                  </a:txBody>
                  <a:tcPr marL="121920" marR="121920" marT="60960" marB="60960" anchor="ctr"/>
                </a:tc>
                <a:extLst>
                  <a:ext uri="{0D108BD9-81ED-4DB2-BD59-A6C34878D82A}">
                    <a16:rowId xmlns:a16="http://schemas.microsoft.com/office/drawing/2014/main" val="803695762"/>
                  </a:ext>
                </a:extLst>
              </a:tr>
              <a:tr h="335280">
                <a:tc vMerge="1">
                  <a:txBody>
                    <a:bodyPr/>
                    <a:lstStyle/>
                    <a:p>
                      <a:endParaRPr lang="ru-RU" sz="1100" dirty="0"/>
                    </a:p>
                  </a:txBody>
                  <a:tcPr anchor="ctr"/>
                </a:tc>
                <a:tc>
                  <a:txBody>
                    <a:bodyPr/>
                    <a:lstStyle/>
                    <a:p>
                      <a:r>
                        <a:rPr lang="ru-RU" sz="1400" dirty="0"/>
                        <a:t>Проволока</a:t>
                      </a:r>
                      <a:r>
                        <a:rPr lang="ru-RU" sz="1400" baseline="0" dirty="0"/>
                        <a:t> из рафинированной меди с макс. размером поперечного сечения </a:t>
                      </a:r>
                      <a:r>
                        <a:rPr lang="en-US" sz="1400" baseline="0" dirty="0"/>
                        <a:t>&gt;</a:t>
                      </a:r>
                      <a:r>
                        <a:rPr lang="ru-RU" sz="1400" baseline="0" dirty="0"/>
                        <a:t> 6 мм</a:t>
                      </a:r>
                      <a:endParaRPr lang="ru-RU" sz="1400" dirty="0">
                        <a:latin typeface="Arial" panose="020B0604020202020204" pitchFamily="34" charset="0"/>
                        <a:cs typeface="Arial" panose="020B0604020202020204" pitchFamily="34" charset="0"/>
                      </a:endParaRPr>
                    </a:p>
                  </a:txBody>
                  <a:tcPr marL="121920" marR="121920" marT="60960" marB="60960" anchor="ctr"/>
                </a:tc>
                <a:tc>
                  <a:txBody>
                    <a:bodyPr/>
                    <a:lstStyle/>
                    <a:p>
                      <a:r>
                        <a:rPr lang="ru-RU" sz="1400" dirty="0"/>
                        <a:t>Кувейт, Нидерланды</a:t>
                      </a:r>
                      <a:endParaRPr lang="ru-RU" sz="1400" dirty="0">
                        <a:latin typeface="Arial" panose="020B0604020202020204" pitchFamily="34" charset="0"/>
                        <a:cs typeface="Arial" panose="020B0604020202020204" pitchFamily="34" charset="0"/>
                      </a:endParaRPr>
                    </a:p>
                  </a:txBody>
                  <a:tcPr marL="121920" marR="121920" marT="60960" marB="60960" anchor="ctr"/>
                </a:tc>
                <a:extLst>
                  <a:ext uri="{0D108BD9-81ED-4DB2-BD59-A6C34878D82A}">
                    <a16:rowId xmlns:a16="http://schemas.microsoft.com/office/drawing/2014/main" val="2073601126"/>
                  </a:ext>
                </a:extLst>
              </a:tr>
              <a:tr h="335280">
                <a:tc vMerge="1">
                  <a:txBody>
                    <a:bodyPr/>
                    <a:lstStyle/>
                    <a:p>
                      <a:endParaRPr lang="ru-RU" sz="1100" dirty="0"/>
                    </a:p>
                  </a:txBody>
                  <a:tcPr anchor="ctr"/>
                </a:tc>
                <a:tc>
                  <a:txBody>
                    <a:bodyPr/>
                    <a:lstStyle/>
                    <a:p>
                      <a:r>
                        <a:rPr lang="ru-RU" sz="1400" dirty="0"/>
                        <a:t>Прочая проволока из</a:t>
                      </a:r>
                      <a:r>
                        <a:rPr lang="ru-RU" sz="1400" baseline="0" dirty="0"/>
                        <a:t> рафинированной меди</a:t>
                      </a:r>
                      <a:endParaRPr lang="ru-RU" sz="1400" dirty="0">
                        <a:latin typeface="Arial" panose="020B0604020202020204" pitchFamily="34" charset="0"/>
                        <a:cs typeface="Arial" panose="020B0604020202020204" pitchFamily="34" charset="0"/>
                      </a:endParaRPr>
                    </a:p>
                  </a:txBody>
                  <a:tcPr marL="121920" marR="121920" marT="60960" marB="60960" anchor="ctr"/>
                </a:tc>
                <a:tc>
                  <a:txBody>
                    <a:bodyPr/>
                    <a:lstStyle/>
                    <a:p>
                      <a:r>
                        <a:rPr lang="ru-RU" sz="1400" dirty="0"/>
                        <a:t>Казахстан, Беларусь</a:t>
                      </a:r>
                      <a:endParaRPr lang="ru-RU" sz="1400" dirty="0">
                        <a:latin typeface="Arial" panose="020B0604020202020204" pitchFamily="34" charset="0"/>
                        <a:cs typeface="Arial" panose="020B0604020202020204" pitchFamily="34" charset="0"/>
                      </a:endParaRPr>
                    </a:p>
                  </a:txBody>
                  <a:tcPr marL="121920" marR="121920" marT="60960" marB="60960" anchor="ctr"/>
                </a:tc>
                <a:extLst>
                  <a:ext uri="{0D108BD9-81ED-4DB2-BD59-A6C34878D82A}">
                    <a16:rowId xmlns:a16="http://schemas.microsoft.com/office/drawing/2014/main" val="2108564218"/>
                  </a:ext>
                </a:extLst>
              </a:tr>
            </a:tbl>
          </a:graphicData>
        </a:graphic>
      </p:graphicFrame>
      <p:sp>
        <p:nvSpPr>
          <p:cNvPr id="2" name="Номер слайда 1"/>
          <p:cNvSpPr>
            <a:spLocks noGrp="1"/>
          </p:cNvSpPr>
          <p:nvPr>
            <p:ph type="sldNum" sz="quarter" idx="12"/>
          </p:nvPr>
        </p:nvSpPr>
        <p:spPr>
          <a:xfrm>
            <a:off x="6553200" y="4767263"/>
            <a:ext cx="2133600" cy="273844"/>
          </a:xfrm>
          <a:prstGeom prst="rect">
            <a:avLst/>
          </a:prstGeom>
        </p:spPr>
        <p:txBody>
          <a:bodyPr vert="horz" lIns="91440" tIns="45720" rIns="91440" bIns="45720" rtlCol="0" anchor="ctr"/>
          <a:lstStyle>
            <a:defPPr>
              <a:defRPr lang="ru-RU"/>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5F8BCD32-0487-4AAF-BCD4-E5489B717365}" type="slidenum">
              <a:rPr lang="ru-RU" smtClean="0"/>
              <a:pPr/>
              <a:t>14</a:t>
            </a:fld>
            <a:endParaRPr lang="ru-RU"/>
          </a:p>
        </p:txBody>
      </p:sp>
    </p:spTree>
    <p:extLst>
      <p:ext uri="{BB962C8B-B14F-4D97-AF65-F5344CB8AC3E}">
        <p14:creationId xmlns:p14="http://schemas.microsoft.com/office/powerpoint/2010/main" val="87037313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a:spLocks noGrp="1"/>
          </p:cNvSpPr>
          <p:nvPr>
            <p:ph type="title"/>
          </p:nvPr>
        </p:nvSpPr>
        <p:spPr>
          <a:xfrm>
            <a:off x="609600" y="68627"/>
            <a:ext cx="10972800" cy="1143000"/>
          </a:xfrm>
        </p:spPr>
        <p:txBody>
          <a:bodyPr>
            <a:noAutofit/>
          </a:bodyPr>
          <a:lstStyle/>
          <a:p>
            <a:pPr algn="l"/>
            <a:r>
              <a:rPr lang="ru-RU" sz="2400" b="1" dirty="0"/>
              <a:t>Базовый сценарий развития ВЭД Челябинской области</a:t>
            </a:r>
          </a:p>
        </p:txBody>
      </p:sp>
      <p:graphicFrame>
        <p:nvGraphicFramePr>
          <p:cNvPr id="6" name="Объект 5"/>
          <p:cNvGraphicFramePr>
            <a:graphicFrameLocks noGrp="1"/>
          </p:cNvGraphicFramePr>
          <p:nvPr>
            <p:ph sz="half" idx="2"/>
            <p:extLst>
              <p:ext uri="{D42A27DB-BD31-4B8C-83A1-F6EECF244321}">
                <p14:modId xmlns:p14="http://schemas.microsoft.com/office/powerpoint/2010/main" val="3023999475"/>
              </p:ext>
            </p:extLst>
          </p:nvPr>
        </p:nvGraphicFramePr>
        <p:xfrm>
          <a:off x="6197600" y="1600200"/>
          <a:ext cx="5384800" cy="452543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8" name="Заголовок 3"/>
          <p:cNvSpPr txBox="1">
            <a:spLocks/>
          </p:cNvSpPr>
          <p:nvPr/>
        </p:nvSpPr>
        <p:spPr>
          <a:xfrm>
            <a:off x="609600" y="1037861"/>
            <a:ext cx="5384800" cy="1143000"/>
          </a:xfrm>
          <a:prstGeom prst="rect">
            <a:avLst/>
          </a:prstGeom>
        </p:spPr>
        <p:txBody>
          <a:bodyPr vert="horz" lIns="121920" tIns="60960" rIns="121920" bIns="6096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ru-RU" sz="2133" b="1" dirty="0">
                <a:latin typeface="Arial" panose="020B0604020202020204" pitchFamily="34" charset="0"/>
                <a:cs typeface="Arial" panose="020B0604020202020204" pitchFamily="34" charset="0"/>
              </a:rPr>
              <a:t>Динамика экспорта, млн. долл.</a:t>
            </a:r>
          </a:p>
        </p:txBody>
      </p:sp>
      <p:graphicFrame>
        <p:nvGraphicFramePr>
          <p:cNvPr id="11" name="Объект 10"/>
          <p:cNvGraphicFramePr>
            <a:graphicFrameLocks noGrp="1"/>
          </p:cNvGraphicFramePr>
          <p:nvPr>
            <p:ph sz="half" idx="1"/>
            <p:extLst>
              <p:ext uri="{D42A27DB-BD31-4B8C-83A1-F6EECF244321}">
                <p14:modId xmlns:p14="http://schemas.microsoft.com/office/powerpoint/2010/main" val="1560249022"/>
              </p:ext>
            </p:extLst>
          </p:nvPr>
        </p:nvGraphicFramePr>
        <p:xfrm>
          <a:off x="609600" y="1600201"/>
          <a:ext cx="5384800" cy="4525433"/>
        </p:xfrm>
        <a:graphic>
          <a:graphicData uri="http://schemas.openxmlformats.org/drawingml/2006/chart">
            <c:chart xmlns:c="http://schemas.openxmlformats.org/drawingml/2006/chart" xmlns:r="http://schemas.openxmlformats.org/officeDocument/2006/relationships" r:id="rId7"/>
          </a:graphicData>
        </a:graphic>
      </p:graphicFrame>
      <p:sp>
        <p:nvSpPr>
          <p:cNvPr id="2" name="Номер слайда 1"/>
          <p:cNvSpPr>
            <a:spLocks noGrp="1"/>
          </p:cNvSpPr>
          <p:nvPr>
            <p:ph type="sldNum" sz="quarter" idx="12"/>
          </p:nvPr>
        </p:nvSpPr>
        <p:spPr/>
        <p:txBody>
          <a:bodyPr/>
          <a:lstStyle/>
          <a:p>
            <a:fld id="{5F8BCD32-0487-4AAF-BCD4-E5489B717365}" type="slidenum">
              <a:rPr lang="ru-RU" smtClean="0"/>
              <a:pPr/>
              <a:t>15</a:t>
            </a:fld>
            <a:endParaRPr lang="ru-RU"/>
          </a:p>
        </p:txBody>
      </p:sp>
    </p:spTree>
    <p:extLst>
      <p:ext uri="{BB962C8B-B14F-4D97-AF65-F5344CB8AC3E}">
        <p14:creationId xmlns:p14="http://schemas.microsoft.com/office/powerpoint/2010/main" val="292674957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Объект 5"/>
          <p:cNvGraphicFramePr>
            <a:graphicFrameLocks noGrp="1"/>
          </p:cNvGraphicFramePr>
          <p:nvPr>
            <p:ph sz="half" idx="2"/>
            <p:extLst>
              <p:ext uri="{D42A27DB-BD31-4B8C-83A1-F6EECF244321}">
                <p14:modId xmlns:p14="http://schemas.microsoft.com/office/powerpoint/2010/main" val="3392525279"/>
              </p:ext>
            </p:extLst>
          </p:nvPr>
        </p:nvGraphicFramePr>
        <p:xfrm>
          <a:off x="6197600" y="1600200"/>
          <a:ext cx="5384800" cy="452543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5" name="Объект 4"/>
          <p:cNvGraphicFramePr>
            <a:graphicFrameLocks noGrp="1"/>
          </p:cNvGraphicFramePr>
          <p:nvPr>
            <p:ph sz="half" idx="1"/>
            <p:extLst>
              <p:ext uri="{D42A27DB-BD31-4B8C-83A1-F6EECF244321}">
                <p14:modId xmlns:p14="http://schemas.microsoft.com/office/powerpoint/2010/main" val="239556635"/>
              </p:ext>
            </p:extLst>
          </p:nvPr>
        </p:nvGraphicFramePr>
        <p:xfrm>
          <a:off x="609600" y="1600201"/>
          <a:ext cx="5384800" cy="4525433"/>
        </p:xfrm>
        <a:graphic>
          <a:graphicData uri="http://schemas.openxmlformats.org/drawingml/2006/chart">
            <c:chart xmlns:c="http://schemas.openxmlformats.org/drawingml/2006/chart" xmlns:r="http://schemas.openxmlformats.org/officeDocument/2006/relationships" r:id="rId7"/>
          </a:graphicData>
        </a:graphic>
      </p:graphicFrame>
      <p:sp>
        <p:nvSpPr>
          <p:cNvPr id="7" name="Заголовок 3"/>
          <p:cNvSpPr txBox="1">
            <a:spLocks/>
          </p:cNvSpPr>
          <p:nvPr/>
        </p:nvSpPr>
        <p:spPr>
          <a:xfrm>
            <a:off x="609600" y="1028733"/>
            <a:ext cx="5384800" cy="1143000"/>
          </a:xfrm>
          <a:prstGeom prst="rect">
            <a:avLst/>
          </a:prstGeom>
        </p:spPr>
        <p:txBody>
          <a:bodyPr vert="horz" lIns="121920" tIns="60960" rIns="121920" bIns="6096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ru-RU" sz="2133" b="1" dirty="0">
                <a:latin typeface="Arial" panose="020B0604020202020204" pitchFamily="34" charset="0"/>
                <a:cs typeface="Arial" panose="020B0604020202020204" pitchFamily="34" charset="0"/>
              </a:rPr>
              <a:t>Динамика экспорта, млн. долл.</a:t>
            </a:r>
          </a:p>
        </p:txBody>
      </p:sp>
      <p:sp>
        <p:nvSpPr>
          <p:cNvPr id="8" name="Заголовок 3"/>
          <p:cNvSpPr>
            <a:spLocks noGrp="1"/>
          </p:cNvSpPr>
          <p:nvPr>
            <p:ph type="title"/>
          </p:nvPr>
        </p:nvSpPr>
        <p:spPr>
          <a:xfrm>
            <a:off x="600125" y="171467"/>
            <a:ext cx="10972800" cy="1143000"/>
          </a:xfrm>
        </p:spPr>
        <p:txBody>
          <a:bodyPr>
            <a:noAutofit/>
          </a:bodyPr>
          <a:lstStyle/>
          <a:p>
            <a:pPr algn="l"/>
            <a:r>
              <a:rPr lang="ru-RU" sz="2400" b="1" dirty="0"/>
              <a:t>Целевой сценарий развития ВЭД</a:t>
            </a:r>
          </a:p>
        </p:txBody>
      </p:sp>
      <p:sp>
        <p:nvSpPr>
          <p:cNvPr id="2" name="Номер слайда 1"/>
          <p:cNvSpPr>
            <a:spLocks noGrp="1"/>
          </p:cNvSpPr>
          <p:nvPr>
            <p:ph type="sldNum" sz="quarter" idx="12"/>
          </p:nvPr>
        </p:nvSpPr>
        <p:spPr/>
        <p:txBody>
          <a:bodyPr/>
          <a:lstStyle/>
          <a:p>
            <a:fld id="{5F8BCD32-0487-4AAF-BCD4-E5489B717365}" type="slidenum">
              <a:rPr lang="ru-RU" smtClean="0"/>
              <a:pPr/>
              <a:t>16</a:t>
            </a:fld>
            <a:endParaRPr lang="ru-RU"/>
          </a:p>
        </p:txBody>
      </p:sp>
    </p:spTree>
    <p:extLst>
      <p:ext uri="{BB962C8B-B14F-4D97-AF65-F5344CB8AC3E}">
        <p14:creationId xmlns:p14="http://schemas.microsoft.com/office/powerpoint/2010/main" val="110660095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Рисунок 4">
            <a:extLst>
              <a:ext uri="{FF2B5EF4-FFF2-40B4-BE49-F238E27FC236}">
                <a16:creationId xmlns:a16="http://schemas.microsoft.com/office/drawing/2014/main" id="{F9FFBB66-A52C-4E7D-B722-757B2B4DA41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2846832" cy="6858000"/>
          </a:xfrm>
          <a:prstGeom prst="rect">
            <a:avLst/>
          </a:prstGeom>
        </p:spPr>
      </p:pic>
      <p:sp>
        <p:nvSpPr>
          <p:cNvPr id="2" name="Заголовок 1">
            <a:extLst>
              <a:ext uri="{FF2B5EF4-FFF2-40B4-BE49-F238E27FC236}">
                <a16:creationId xmlns:a16="http://schemas.microsoft.com/office/drawing/2014/main" id="{0C9E0102-25A7-4510-8985-493DAFC27795}"/>
              </a:ext>
            </a:extLst>
          </p:cNvPr>
          <p:cNvSpPr>
            <a:spLocks noGrp="1"/>
          </p:cNvSpPr>
          <p:nvPr>
            <p:ph type="ctrTitle"/>
          </p:nvPr>
        </p:nvSpPr>
        <p:spPr>
          <a:xfrm>
            <a:off x="3057613" y="42595"/>
            <a:ext cx="9518904" cy="2387600"/>
          </a:xfrm>
        </p:spPr>
        <p:txBody>
          <a:bodyPr>
            <a:noAutofit/>
          </a:bodyPr>
          <a:lstStyle/>
          <a:p>
            <a:pPr algn="l"/>
            <a:r>
              <a:rPr lang="ru-RU" sz="3200" b="1" dirty="0"/>
              <a:t>Комитет по ВЭД ЮУТПП</a:t>
            </a:r>
            <a:br>
              <a:rPr lang="ru-RU" sz="3200" dirty="0"/>
            </a:br>
            <a:br>
              <a:rPr lang="ru-RU" sz="3200" dirty="0"/>
            </a:br>
            <a:r>
              <a:rPr lang="ru-RU" sz="3200" dirty="0"/>
              <a:t>Содействие развитию внешнеэкономических связей Челябинской области. </a:t>
            </a:r>
          </a:p>
        </p:txBody>
      </p:sp>
      <p:sp>
        <p:nvSpPr>
          <p:cNvPr id="3" name="Подзаголовок 2">
            <a:extLst>
              <a:ext uri="{FF2B5EF4-FFF2-40B4-BE49-F238E27FC236}">
                <a16:creationId xmlns:a16="http://schemas.microsoft.com/office/drawing/2014/main" id="{F3601C76-6797-4CB7-9CF6-27C6D706979C}"/>
              </a:ext>
            </a:extLst>
          </p:cNvPr>
          <p:cNvSpPr>
            <a:spLocks noGrp="1"/>
          </p:cNvSpPr>
          <p:nvPr>
            <p:ph type="subTitle" idx="1"/>
          </p:nvPr>
        </p:nvSpPr>
        <p:spPr>
          <a:xfrm>
            <a:off x="3057613" y="2546252"/>
            <a:ext cx="8946935" cy="4269153"/>
          </a:xfrm>
        </p:spPr>
        <p:txBody>
          <a:bodyPr>
            <a:normAutofit fontScale="85000" lnSpcReduction="20000"/>
          </a:bodyPr>
          <a:lstStyle/>
          <a:p>
            <a:pPr algn="l"/>
            <a:r>
              <a:rPr lang="ru-RU" b="1" dirty="0"/>
              <a:t>Задачи: </a:t>
            </a:r>
          </a:p>
          <a:p>
            <a:pPr algn="l"/>
            <a:r>
              <a:rPr lang="ru-RU" dirty="0"/>
              <a:t>1)Вывести продукцию МСП региона на международные рынки;</a:t>
            </a:r>
          </a:p>
          <a:p>
            <a:pPr algn="l"/>
            <a:endParaRPr lang="ru-RU" dirty="0"/>
          </a:p>
          <a:p>
            <a:pPr algn="l"/>
            <a:r>
              <a:rPr lang="ru-RU" dirty="0"/>
              <a:t>2) Оказать содействие предпринимателям в решении актуальных вопросов, связанных с экспортом продукции;</a:t>
            </a:r>
          </a:p>
          <a:p>
            <a:pPr algn="l"/>
            <a:br>
              <a:rPr lang="ru-RU" dirty="0"/>
            </a:br>
            <a:r>
              <a:rPr lang="ru-RU" dirty="0"/>
              <a:t>3) Построение конструктивного диалога бизнеса и власти;</a:t>
            </a:r>
          </a:p>
          <a:p>
            <a:pPr algn="l"/>
            <a:endParaRPr lang="ru-RU" dirty="0"/>
          </a:p>
          <a:p>
            <a:pPr algn="l"/>
            <a:r>
              <a:rPr lang="ru-RU" dirty="0"/>
              <a:t>4) Проведение консультационных и образовательных мероприятий для представителей МСП;</a:t>
            </a:r>
          </a:p>
          <a:p>
            <a:pPr algn="l"/>
            <a:endParaRPr lang="ru-RU" dirty="0"/>
          </a:p>
          <a:p>
            <a:pPr algn="l"/>
            <a:r>
              <a:rPr lang="ru-RU" dirty="0"/>
              <a:t>5) </a:t>
            </a:r>
            <a:r>
              <a:rPr lang="en-US" dirty="0"/>
              <a:t>C</a:t>
            </a:r>
            <a:r>
              <a:rPr lang="ru-RU" dirty="0" err="1"/>
              <a:t>овершенствование</a:t>
            </a:r>
            <a:r>
              <a:rPr lang="ru-RU" dirty="0"/>
              <a:t> действующей и формируемой нормативно-правовой базы в области ВЭД путем продвижения инициатив предпринимателей, выработанных на круглых столах.</a:t>
            </a:r>
          </a:p>
        </p:txBody>
      </p:sp>
    </p:spTree>
    <p:extLst>
      <p:ext uri="{BB962C8B-B14F-4D97-AF65-F5344CB8AC3E}">
        <p14:creationId xmlns:p14="http://schemas.microsoft.com/office/powerpoint/2010/main" val="89232273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Рисунок 4">
            <a:extLst>
              <a:ext uri="{FF2B5EF4-FFF2-40B4-BE49-F238E27FC236}">
                <a16:creationId xmlns:a16="http://schemas.microsoft.com/office/drawing/2014/main" id="{F9FFBB66-A52C-4E7D-B722-757B2B4DA41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2846832" cy="6858000"/>
          </a:xfrm>
          <a:prstGeom prst="rect">
            <a:avLst/>
          </a:prstGeom>
        </p:spPr>
      </p:pic>
      <p:sp>
        <p:nvSpPr>
          <p:cNvPr id="2" name="Заголовок 1">
            <a:extLst>
              <a:ext uri="{FF2B5EF4-FFF2-40B4-BE49-F238E27FC236}">
                <a16:creationId xmlns:a16="http://schemas.microsoft.com/office/drawing/2014/main" id="{0C9E0102-25A7-4510-8985-493DAFC27795}"/>
              </a:ext>
            </a:extLst>
          </p:cNvPr>
          <p:cNvSpPr>
            <a:spLocks noGrp="1"/>
          </p:cNvSpPr>
          <p:nvPr>
            <p:ph type="ctrTitle"/>
          </p:nvPr>
        </p:nvSpPr>
        <p:spPr>
          <a:xfrm>
            <a:off x="2846832" y="3429000"/>
            <a:ext cx="9448331" cy="3924886"/>
          </a:xfrm>
        </p:spPr>
        <p:txBody>
          <a:bodyPr>
            <a:noAutofit/>
          </a:bodyPr>
          <a:lstStyle/>
          <a:p>
            <a:pPr algn="l"/>
            <a:r>
              <a:rPr lang="ru-RU" sz="2800" b="1" dirty="0"/>
              <a:t>Состав комитета:</a:t>
            </a:r>
            <a:br>
              <a:rPr lang="ru-RU" sz="1600" b="1" dirty="0"/>
            </a:br>
            <a:br>
              <a:rPr lang="ru-RU" sz="1600" dirty="0"/>
            </a:br>
            <a:r>
              <a:rPr lang="ru-RU" sz="1600" dirty="0"/>
              <a:t>1. </a:t>
            </a:r>
            <a:r>
              <a:rPr lang="ru-RU" sz="1600" b="1" dirty="0"/>
              <a:t>Осипова Наталья Валентиновна</a:t>
            </a:r>
            <a:r>
              <a:rPr lang="ru-RU" sz="1600" dirty="0"/>
              <a:t>, Директор Центра ВЭД ЮУТПП,</a:t>
            </a:r>
            <a:br>
              <a:rPr lang="ru-RU" sz="1600" dirty="0"/>
            </a:br>
            <a:br>
              <a:rPr lang="ru-RU" sz="1600" dirty="0"/>
            </a:br>
            <a:r>
              <a:rPr lang="ru-RU" sz="1600" dirty="0"/>
              <a:t>2. </a:t>
            </a:r>
            <a:r>
              <a:rPr lang="ru-RU" sz="1600" b="1" dirty="0"/>
              <a:t>Скурлатова Татьяна Ильинична</a:t>
            </a:r>
            <a:r>
              <a:rPr lang="ru-RU" sz="1600" dirty="0"/>
              <a:t>, Директор Казначейства ПАО «</a:t>
            </a:r>
            <a:r>
              <a:rPr lang="ru-RU" sz="1600" dirty="0" err="1"/>
              <a:t>Челиндбанк</a:t>
            </a:r>
            <a:r>
              <a:rPr lang="ru-RU" sz="1600" dirty="0"/>
              <a:t>»,</a:t>
            </a:r>
            <a:br>
              <a:rPr lang="ru-RU" sz="1600" dirty="0"/>
            </a:br>
            <a:br>
              <a:rPr lang="ru-RU" sz="1600" dirty="0"/>
            </a:br>
            <a:r>
              <a:rPr lang="ru-RU" sz="1600" dirty="0"/>
              <a:t>3. </a:t>
            </a:r>
            <a:r>
              <a:rPr lang="ru-RU" sz="1600" b="1" dirty="0"/>
              <a:t>Дегтярева Елена Сергеевна</a:t>
            </a:r>
            <a:r>
              <a:rPr lang="ru-RU" sz="1600" dirty="0"/>
              <a:t>, Начальник отдела оформления сертификатов происхождения,</a:t>
            </a:r>
            <a:br>
              <a:rPr lang="ru-RU" sz="1600" dirty="0"/>
            </a:br>
            <a:br>
              <a:rPr lang="ru-RU" sz="1600" dirty="0"/>
            </a:br>
            <a:r>
              <a:rPr lang="ru-RU" sz="1600" dirty="0"/>
              <a:t>4. </a:t>
            </a:r>
            <a:r>
              <a:rPr lang="ru-RU" sz="1600" b="1" dirty="0"/>
              <a:t>Махнева Алла Павловна</a:t>
            </a:r>
            <a:r>
              <a:rPr lang="ru-RU" sz="1600" dirty="0"/>
              <a:t>, Заместитель начальника отдела внутреннего ветеринарного надзора,</a:t>
            </a:r>
            <a:br>
              <a:rPr lang="ru-RU" sz="1600" dirty="0"/>
            </a:br>
            <a:br>
              <a:rPr lang="ru-RU" sz="1600" dirty="0"/>
            </a:br>
            <a:r>
              <a:rPr lang="ru-RU" sz="1600" dirty="0"/>
              <a:t>5. </a:t>
            </a:r>
            <a:r>
              <a:rPr lang="ru-RU" sz="1600" b="1" dirty="0"/>
              <a:t>Масленников Павел Павлович</a:t>
            </a:r>
            <a:r>
              <a:rPr lang="ru-RU" sz="1600" dirty="0"/>
              <a:t>, Директор по маркетингу ООО «ТРАСКО»,</a:t>
            </a:r>
            <a:br>
              <a:rPr lang="ru-RU" sz="1600" dirty="0"/>
            </a:br>
            <a:br>
              <a:rPr lang="ru-RU" sz="1600" dirty="0"/>
            </a:br>
            <a:r>
              <a:rPr lang="ru-RU" sz="1600" dirty="0"/>
              <a:t>6. </a:t>
            </a:r>
            <a:r>
              <a:rPr lang="ru-RU" sz="1600" b="1" dirty="0" err="1"/>
              <a:t>Клышкань</a:t>
            </a:r>
            <a:r>
              <a:rPr lang="ru-RU" sz="1600" b="1" dirty="0"/>
              <a:t> Александр Григорьевич</a:t>
            </a:r>
            <a:r>
              <a:rPr lang="ru-RU" sz="1600" dirty="0"/>
              <a:t>, Директор департамента консалтинга Группы компаний «</a:t>
            </a:r>
            <a:r>
              <a:rPr lang="ru-RU" sz="1600" dirty="0" err="1"/>
              <a:t>Авуар</a:t>
            </a:r>
            <a:r>
              <a:rPr lang="ru-RU" sz="1600" dirty="0"/>
              <a:t>»,</a:t>
            </a:r>
            <a:br>
              <a:rPr lang="ru-RU" sz="1600" dirty="0"/>
            </a:br>
            <a:br>
              <a:rPr lang="ru-RU" sz="1600" dirty="0"/>
            </a:br>
            <a:r>
              <a:rPr lang="ru-RU" sz="1600" dirty="0"/>
              <a:t>7. </a:t>
            </a:r>
            <a:r>
              <a:rPr lang="ru-RU" sz="1600" b="1" dirty="0"/>
              <a:t>Васев Станислав Владимирович</a:t>
            </a:r>
            <a:r>
              <a:rPr lang="ru-RU" sz="1600" dirty="0"/>
              <a:t>, Заместитель начальника </a:t>
            </a:r>
            <a:r>
              <a:rPr lang="ru-RU" sz="1600" dirty="0" err="1"/>
              <a:t>таможнипо</a:t>
            </a:r>
            <a:r>
              <a:rPr lang="ru-RU" sz="1600" dirty="0"/>
              <a:t> экономической деятельности подполковник таможенной службы,</a:t>
            </a:r>
            <a:br>
              <a:rPr lang="ru-RU" sz="1600" dirty="0"/>
            </a:br>
            <a:br>
              <a:rPr lang="ru-RU" sz="1600" dirty="0"/>
            </a:br>
            <a:r>
              <a:rPr lang="ru-RU" sz="1600" dirty="0"/>
              <a:t>8. </a:t>
            </a:r>
            <a:r>
              <a:rPr lang="ru-RU" sz="1600" b="1" dirty="0" err="1"/>
              <a:t>Ахтямов</a:t>
            </a:r>
            <a:r>
              <a:rPr lang="ru-RU" sz="1600" b="1" dirty="0"/>
              <a:t> </a:t>
            </a:r>
            <a:r>
              <a:rPr lang="ru-RU" sz="1600" b="1" dirty="0" err="1"/>
              <a:t>Мавлит</a:t>
            </a:r>
            <a:r>
              <a:rPr lang="ru-RU" sz="1600" b="1" dirty="0"/>
              <a:t> </a:t>
            </a:r>
            <a:r>
              <a:rPr lang="ru-RU" sz="1600" b="1" dirty="0" err="1"/>
              <a:t>Калимович</a:t>
            </a:r>
            <a:r>
              <a:rPr lang="ru-RU" sz="1600" dirty="0"/>
              <a:t>, Генеральный директор ООО ИФК «Титан»,</a:t>
            </a:r>
            <a:br>
              <a:rPr lang="ru-RU" sz="1600" dirty="0"/>
            </a:br>
            <a:br>
              <a:rPr lang="ru-RU" sz="1600" dirty="0"/>
            </a:br>
            <a:r>
              <a:rPr lang="ru-RU" sz="1600" dirty="0"/>
              <a:t>9. </a:t>
            </a:r>
            <a:r>
              <a:rPr lang="ru-RU" sz="1600" b="1" dirty="0"/>
              <a:t>Камалова Наталья Юрьевна</a:t>
            </a:r>
            <a:r>
              <a:rPr lang="ru-RU" sz="1600" dirty="0"/>
              <a:t>, Исполнительный директор ООО «Аудит-</a:t>
            </a:r>
            <a:r>
              <a:rPr lang="ru-RU" sz="1600" dirty="0" err="1"/>
              <a:t>Консалт</a:t>
            </a:r>
            <a:r>
              <a:rPr lang="ru-RU" sz="1600" dirty="0"/>
              <a:t>»,</a:t>
            </a:r>
            <a:br>
              <a:rPr lang="ru-RU" sz="1600" dirty="0"/>
            </a:br>
            <a:br>
              <a:rPr lang="ru-RU" sz="1600" dirty="0"/>
            </a:br>
            <a:r>
              <a:rPr lang="ru-RU" sz="1600" dirty="0"/>
              <a:t>10. </a:t>
            </a:r>
            <a:r>
              <a:rPr lang="ru-RU" sz="1600" b="1" dirty="0" err="1"/>
              <a:t>Маршава</a:t>
            </a:r>
            <a:r>
              <a:rPr lang="ru-RU" sz="1600" b="1" dirty="0"/>
              <a:t> Леонтий </a:t>
            </a:r>
            <a:r>
              <a:rPr lang="ru-RU" sz="1600" b="1" dirty="0" err="1"/>
              <a:t>Амиранович</a:t>
            </a:r>
            <a:r>
              <a:rPr lang="ru-RU" sz="1600" dirty="0"/>
              <a:t>, Заместитель исполнительного директора Челябинского регионального отделения Общероссийской общественной организации «Ассоциация юристов России»,</a:t>
            </a:r>
            <a:br>
              <a:rPr lang="ru-RU" sz="1600" dirty="0"/>
            </a:br>
            <a:br>
              <a:rPr lang="ru-RU" sz="1600" dirty="0"/>
            </a:br>
            <a:r>
              <a:rPr lang="ru-RU" sz="1600" dirty="0"/>
              <a:t>11. </a:t>
            </a:r>
            <a:r>
              <a:rPr lang="ru-RU" sz="1600" b="1" dirty="0"/>
              <a:t>Зимин Сергей Владимирович</a:t>
            </a:r>
            <a:r>
              <a:rPr lang="ru-RU" sz="1600" dirty="0"/>
              <a:t>, Руководитель Уральского филиала ООО «Альта-Софт»</a:t>
            </a:r>
            <a:br>
              <a:rPr lang="ru-RU" sz="1600" dirty="0"/>
            </a:br>
            <a:br>
              <a:rPr lang="ru-RU" sz="1600" dirty="0"/>
            </a:br>
            <a:br>
              <a:rPr lang="ru-RU" sz="1600" dirty="0"/>
            </a:br>
            <a:br>
              <a:rPr lang="ru-RU" sz="1600" dirty="0"/>
            </a:br>
            <a:endParaRPr lang="ru-RU" sz="1600" dirty="0"/>
          </a:p>
        </p:txBody>
      </p:sp>
    </p:spTree>
    <p:extLst>
      <p:ext uri="{BB962C8B-B14F-4D97-AF65-F5344CB8AC3E}">
        <p14:creationId xmlns:p14="http://schemas.microsoft.com/office/powerpoint/2010/main" val="265532921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Рисунок 4">
            <a:extLst>
              <a:ext uri="{FF2B5EF4-FFF2-40B4-BE49-F238E27FC236}">
                <a16:creationId xmlns:a16="http://schemas.microsoft.com/office/drawing/2014/main" id="{F9FFBB66-A52C-4E7D-B722-757B2B4DA41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2846832" cy="6858000"/>
          </a:xfrm>
          <a:prstGeom prst="rect">
            <a:avLst/>
          </a:prstGeom>
        </p:spPr>
      </p:pic>
      <p:sp>
        <p:nvSpPr>
          <p:cNvPr id="4" name="Подзаголовок 3">
            <a:extLst>
              <a:ext uri="{FF2B5EF4-FFF2-40B4-BE49-F238E27FC236}">
                <a16:creationId xmlns:a16="http://schemas.microsoft.com/office/drawing/2014/main" id="{03FED4C2-04A2-4C62-AFA3-B009419F0658}"/>
              </a:ext>
            </a:extLst>
          </p:cNvPr>
          <p:cNvSpPr>
            <a:spLocks noGrp="1"/>
          </p:cNvSpPr>
          <p:nvPr>
            <p:ph type="subTitle" idx="1"/>
          </p:nvPr>
        </p:nvSpPr>
        <p:spPr>
          <a:xfrm>
            <a:off x="3423139" y="758856"/>
            <a:ext cx="7605932" cy="5557538"/>
          </a:xfrm>
        </p:spPr>
        <p:txBody>
          <a:bodyPr>
            <a:normAutofit/>
          </a:bodyPr>
          <a:lstStyle/>
          <a:p>
            <a:pPr algn="l"/>
            <a:r>
              <a:rPr lang="ru-RU" b="1" dirty="0">
                <a:solidFill>
                  <a:srgbClr val="7030A0"/>
                </a:solidFill>
              </a:rPr>
              <a:t>Возможности для вас:</a:t>
            </a:r>
          </a:p>
          <a:p>
            <a:pPr algn="l"/>
            <a:endParaRPr lang="ru-RU" b="1" dirty="0"/>
          </a:p>
          <a:p>
            <a:pPr marL="457200" indent="-457200" algn="l">
              <a:buAutoNum type="arabicPeriod"/>
            </a:pPr>
            <a:r>
              <a:rPr lang="ru-RU" dirty="0"/>
              <a:t>Задать вопрос напрямую представителю контрольно-надзорного органа, </a:t>
            </a:r>
          </a:p>
          <a:p>
            <a:pPr marL="457200" indent="-457200" algn="l">
              <a:buAutoNum type="arabicPeriod"/>
            </a:pPr>
            <a:r>
              <a:rPr lang="ru-RU" dirty="0"/>
              <a:t>Активный </a:t>
            </a:r>
            <a:r>
              <a:rPr lang="en-US" dirty="0"/>
              <a:t>networking </a:t>
            </a:r>
            <a:r>
              <a:rPr lang="ru-RU" dirty="0"/>
              <a:t>на мероприятиях, проводимых комитетом, </a:t>
            </a:r>
          </a:p>
          <a:p>
            <a:pPr marL="457200" indent="-457200" algn="l">
              <a:buAutoNum type="arabicPeriod"/>
            </a:pPr>
            <a:r>
              <a:rPr lang="ru-RU" dirty="0"/>
              <a:t>Обсудить проблему за круглым столом и получить решение от более опытных участников ВЭД,</a:t>
            </a:r>
          </a:p>
          <a:p>
            <a:pPr marL="457200" indent="-457200" algn="l">
              <a:buAutoNum type="arabicPeriod"/>
            </a:pPr>
            <a:r>
              <a:rPr lang="ru-RU" dirty="0"/>
              <a:t>Стать инициатором внесения изменений в текущее законодательство по ВЭД,</a:t>
            </a:r>
          </a:p>
          <a:p>
            <a:pPr marL="457200" indent="-457200" algn="l">
              <a:buAutoNum type="arabicPeriod"/>
            </a:pPr>
            <a:r>
              <a:rPr lang="ru-RU" dirty="0"/>
              <a:t>Избежать ошибок при совершении операций по ВЭД,  которые могут стоить очень дорого!</a:t>
            </a:r>
          </a:p>
        </p:txBody>
      </p:sp>
    </p:spTree>
    <p:extLst>
      <p:ext uri="{BB962C8B-B14F-4D97-AF65-F5344CB8AC3E}">
        <p14:creationId xmlns:p14="http://schemas.microsoft.com/office/powerpoint/2010/main" val="247003248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одзаголовок 2">
            <a:extLst>
              <a:ext uri="{FF2B5EF4-FFF2-40B4-BE49-F238E27FC236}">
                <a16:creationId xmlns:a16="http://schemas.microsoft.com/office/drawing/2014/main" id="{F3601C76-6797-4CB7-9CF6-27C6D706979C}"/>
              </a:ext>
            </a:extLst>
          </p:cNvPr>
          <p:cNvSpPr>
            <a:spLocks noGrp="1"/>
          </p:cNvSpPr>
          <p:nvPr>
            <p:ph type="subTitle" idx="1"/>
          </p:nvPr>
        </p:nvSpPr>
        <p:spPr>
          <a:xfrm>
            <a:off x="237406" y="212428"/>
            <a:ext cx="6860345" cy="6645571"/>
          </a:xfrm>
        </p:spPr>
        <p:txBody>
          <a:bodyPr>
            <a:normAutofit fontScale="85000" lnSpcReduction="20000"/>
          </a:bodyPr>
          <a:lstStyle/>
          <a:p>
            <a:pPr algn="l"/>
            <a:r>
              <a:rPr lang="ru-RU" sz="3300" b="1" dirty="0"/>
              <a:t>Шитиков Алексей Владимирович</a:t>
            </a:r>
            <a:r>
              <a:rPr lang="ru-RU" dirty="0"/>
              <a:t>,</a:t>
            </a:r>
          </a:p>
          <a:p>
            <a:pPr algn="l"/>
            <a:r>
              <a:rPr lang="ru-RU" sz="2200" dirty="0"/>
              <a:t>- Председатель Комитета ЮУТПП по ВЭД,</a:t>
            </a:r>
          </a:p>
          <a:p>
            <a:pPr algn="l"/>
            <a:r>
              <a:rPr lang="ru-RU" sz="2200" dirty="0"/>
              <a:t>- Генеральный директор ООО «Первая сервисная компания,</a:t>
            </a:r>
          </a:p>
          <a:p>
            <a:pPr algn="l"/>
            <a:r>
              <a:rPr lang="ru-RU" sz="2200" dirty="0"/>
              <a:t>- Генеральный директор ООО «Экспортная сервисная компания»,</a:t>
            </a:r>
          </a:p>
          <a:p>
            <a:pPr algn="l"/>
            <a:r>
              <a:rPr lang="ru-RU" sz="2200" dirty="0"/>
              <a:t>- Опыт предпринимательской деятельности в сфере ВЭД: 10 лет,</a:t>
            </a:r>
          </a:p>
          <a:p>
            <a:pPr algn="l"/>
            <a:r>
              <a:rPr lang="ru-RU" sz="2200" dirty="0"/>
              <a:t>- ЮУРГУ «Проектное управление устойчивым развитием бизнеса»,</a:t>
            </a:r>
          </a:p>
          <a:p>
            <a:pPr algn="l"/>
            <a:r>
              <a:rPr lang="ru-RU" sz="2200" dirty="0"/>
              <a:t>- </a:t>
            </a:r>
            <a:r>
              <a:rPr lang="en-US" sz="2200" dirty="0"/>
              <a:t>Cambridge English Level 1 Certificate in ESOL International (First) FCE</a:t>
            </a:r>
            <a:r>
              <a:rPr lang="ru-RU" sz="2200" dirty="0"/>
              <a:t>,</a:t>
            </a:r>
          </a:p>
          <a:p>
            <a:pPr algn="l"/>
            <a:r>
              <a:rPr lang="ru-RU" sz="2200" dirty="0"/>
              <a:t>- Профессиональная программа «Директор по внешнеэкономической деятельности»,</a:t>
            </a:r>
          </a:p>
          <a:p>
            <a:pPr algn="l"/>
            <a:r>
              <a:rPr lang="ru-RU" sz="2200" dirty="0"/>
              <a:t>- Член комитета Торгово-Промышленной Палаты Российской Федерации по вопросам экономической интеграции и внешнеэкономической деятельности,</a:t>
            </a:r>
          </a:p>
          <a:p>
            <a:pPr algn="l"/>
            <a:r>
              <a:rPr lang="ru-RU" sz="2200" dirty="0"/>
              <a:t>- В 2018 г награжден премией Законодательного Собрания Челябинской области в сфере поддержки и развития предпринимательства,</a:t>
            </a:r>
          </a:p>
          <a:p>
            <a:pPr algn="l"/>
            <a:r>
              <a:rPr lang="ru-RU" sz="2200" dirty="0"/>
              <a:t>- В 2019 г принимал участие в премиальной международной программе обмена для лидеров </a:t>
            </a:r>
            <a:r>
              <a:rPr lang="en-US" sz="2200" dirty="0"/>
              <a:t>International Visitor Leadership Program </a:t>
            </a:r>
            <a:r>
              <a:rPr lang="ru-RU" sz="2200" dirty="0"/>
              <a:t>по теме </a:t>
            </a:r>
            <a:r>
              <a:rPr lang="en-US" sz="2200" dirty="0"/>
              <a:t>Global Economic Cooperation</a:t>
            </a:r>
            <a:r>
              <a:rPr lang="ru-RU" sz="2200" dirty="0"/>
              <a:t> 1 в США.</a:t>
            </a:r>
          </a:p>
        </p:txBody>
      </p:sp>
      <p:pic>
        <p:nvPicPr>
          <p:cNvPr id="8" name="Рисунок 7">
            <a:extLst>
              <a:ext uri="{FF2B5EF4-FFF2-40B4-BE49-F238E27FC236}">
                <a16:creationId xmlns:a16="http://schemas.microsoft.com/office/drawing/2014/main" id="{33CCA3EA-59AB-47EE-879B-B08B871EEAA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048501" y="0"/>
            <a:ext cx="5143500" cy="6857999"/>
          </a:xfrm>
          <a:prstGeom prst="rect">
            <a:avLst/>
          </a:prstGeom>
        </p:spPr>
      </p:pic>
    </p:spTree>
    <p:extLst>
      <p:ext uri="{BB962C8B-B14F-4D97-AF65-F5344CB8AC3E}">
        <p14:creationId xmlns:p14="http://schemas.microsoft.com/office/powerpoint/2010/main" val="220186919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Рисунок 4">
            <a:extLst>
              <a:ext uri="{FF2B5EF4-FFF2-40B4-BE49-F238E27FC236}">
                <a16:creationId xmlns:a16="http://schemas.microsoft.com/office/drawing/2014/main" id="{F9FFBB66-A52C-4E7D-B722-757B2B4DA41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2846832" cy="6858000"/>
          </a:xfrm>
          <a:prstGeom prst="rect">
            <a:avLst/>
          </a:prstGeom>
        </p:spPr>
      </p:pic>
      <p:pic>
        <p:nvPicPr>
          <p:cNvPr id="7" name="Рисунок 6">
            <a:extLst>
              <a:ext uri="{FF2B5EF4-FFF2-40B4-BE49-F238E27FC236}">
                <a16:creationId xmlns:a16="http://schemas.microsoft.com/office/drawing/2014/main" id="{A33F4C73-416E-47E7-8247-DFC159EA63DD}"/>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477162" y="1002590"/>
            <a:ext cx="3996444" cy="2664296"/>
          </a:xfrm>
          <a:prstGeom prst="rect">
            <a:avLst/>
          </a:prstGeom>
        </p:spPr>
      </p:pic>
      <p:pic>
        <p:nvPicPr>
          <p:cNvPr id="8" name="Рисунок 7">
            <a:extLst>
              <a:ext uri="{FF2B5EF4-FFF2-40B4-BE49-F238E27FC236}">
                <a16:creationId xmlns:a16="http://schemas.microsoft.com/office/drawing/2014/main" id="{E2E391C8-2E9E-4C44-B3C3-6DBC0FB02EC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849016" y="992029"/>
            <a:ext cx="4032448" cy="2674857"/>
          </a:xfrm>
          <a:prstGeom prst="rect">
            <a:avLst/>
          </a:prstGeom>
        </p:spPr>
      </p:pic>
      <p:pic>
        <p:nvPicPr>
          <p:cNvPr id="10" name="Рисунок 9">
            <a:extLst>
              <a:ext uri="{FF2B5EF4-FFF2-40B4-BE49-F238E27FC236}">
                <a16:creationId xmlns:a16="http://schemas.microsoft.com/office/drawing/2014/main" id="{E27AF892-04A0-4F87-A4EE-E8E55088E41B}"/>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849016" y="3986611"/>
            <a:ext cx="4032449" cy="2688299"/>
          </a:xfrm>
          <a:prstGeom prst="rect">
            <a:avLst/>
          </a:prstGeom>
        </p:spPr>
      </p:pic>
      <p:pic>
        <p:nvPicPr>
          <p:cNvPr id="11" name="Рисунок 10">
            <a:extLst>
              <a:ext uri="{FF2B5EF4-FFF2-40B4-BE49-F238E27FC236}">
                <a16:creationId xmlns:a16="http://schemas.microsoft.com/office/drawing/2014/main" id="{0310CF92-24EE-484D-B3EC-B0DA163A236B}"/>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441158" y="3986611"/>
            <a:ext cx="4032448" cy="2688299"/>
          </a:xfrm>
          <a:prstGeom prst="rect">
            <a:avLst/>
          </a:prstGeom>
        </p:spPr>
      </p:pic>
      <p:sp>
        <p:nvSpPr>
          <p:cNvPr id="13" name="TextBox 12">
            <a:extLst>
              <a:ext uri="{FF2B5EF4-FFF2-40B4-BE49-F238E27FC236}">
                <a16:creationId xmlns:a16="http://schemas.microsoft.com/office/drawing/2014/main" id="{45DDD7AB-61E5-4A81-91E5-A858956886D8}"/>
              </a:ext>
            </a:extLst>
          </p:cNvPr>
          <p:cNvSpPr txBox="1"/>
          <p:nvPr/>
        </p:nvSpPr>
        <p:spPr>
          <a:xfrm>
            <a:off x="1041009" y="242563"/>
            <a:ext cx="9885655" cy="400110"/>
          </a:xfrm>
          <a:prstGeom prst="rect">
            <a:avLst/>
          </a:prstGeom>
          <a:noFill/>
        </p:spPr>
        <p:txBody>
          <a:bodyPr wrap="none" rtlCol="0">
            <a:spAutoFit/>
          </a:bodyPr>
          <a:lstStyle/>
          <a:p>
            <a:r>
              <a:rPr lang="ru-RU" sz="2000" b="1" dirty="0">
                <a:solidFill>
                  <a:srgbClr val="7030A0"/>
                </a:solidFill>
                <a:latin typeface="Arial" panose="020B0604020202020204" pitchFamily="34" charset="0"/>
                <a:cs typeface="Arial" panose="020B0604020202020204" pitchFamily="34" charset="0"/>
              </a:rPr>
              <a:t>Ежегодно мероприятия комитета посещают более 500 представителей МСП</a:t>
            </a:r>
          </a:p>
        </p:txBody>
      </p:sp>
    </p:spTree>
    <p:extLst>
      <p:ext uri="{BB962C8B-B14F-4D97-AF65-F5344CB8AC3E}">
        <p14:creationId xmlns:p14="http://schemas.microsoft.com/office/powerpoint/2010/main" val="172279424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489982" y="185152"/>
            <a:ext cx="8764171" cy="1066800"/>
          </a:xfrm>
        </p:spPr>
        <p:txBody>
          <a:bodyPr>
            <a:normAutofit/>
          </a:bodyPr>
          <a:lstStyle/>
          <a:p>
            <a:r>
              <a:rPr lang="ru-RU" sz="3600" dirty="0"/>
              <a:t>Вопросы участников мероприятий:</a:t>
            </a:r>
          </a:p>
        </p:txBody>
      </p:sp>
      <p:sp>
        <p:nvSpPr>
          <p:cNvPr id="3" name="Объект 2"/>
          <p:cNvSpPr>
            <a:spLocks noGrp="1"/>
          </p:cNvSpPr>
          <p:nvPr>
            <p:ph idx="1"/>
          </p:nvPr>
        </p:nvSpPr>
        <p:spPr>
          <a:xfrm>
            <a:off x="3179297" y="1434832"/>
            <a:ext cx="8229600" cy="4801720"/>
          </a:xfrm>
        </p:spPr>
        <p:txBody>
          <a:bodyPr>
            <a:normAutofit fontScale="62500" lnSpcReduction="20000"/>
          </a:bodyPr>
          <a:lstStyle/>
          <a:p>
            <a:pPr lvl="0"/>
            <a:r>
              <a:rPr lang="ru-RU" dirty="0"/>
              <a:t>Международный маркетинг;</a:t>
            </a:r>
          </a:p>
          <a:p>
            <a:pPr lvl="0"/>
            <a:r>
              <a:rPr lang="ru-RU" dirty="0"/>
              <a:t>Налогообложение при ВЭД, подтверждение нулевой ставки НДС;</a:t>
            </a:r>
          </a:p>
          <a:p>
            <a:pPr lvl="0"/>
            <a:r>
              <a:rPr lang="ru-RU" dirty="0"/>
              <a:t>Валютный контроль;</a:t>
            </a:r>
          </a:p>
          <a:p>
            <a:r>
              <a:rPr lang="ru-RU" dirty="0"/>
              <a:t>Риски внешнеторговой деятельности; </a:t>
            </a:r>
          </a:p>
          <a:p>
            <a:pPr lvl="0"/>
            <a:r>
              <a:rPr lang="ru-RU" dirty="0"/>
              <a:t>Транспортно-логистическое обеспечение ВЭД;</a:t>
            </a:r>
          </a:p>
          <a:p>
            <a:pPr lvl="0"/>
            <a:r>
              <a:rPr lang="ru-RU" dirty="0"/>
              <a:t>Финансовое и бухгалтерское сопровождение ВЭД;</a:t>
            </a:r>
          </a:p>
          <a:p>
            <a:pPr lvl="0"/>
            <a:r>
              <a:rPr lang="ru-RU" dirty="0"/>
              <a:t>Исполнение экспортных контрактов (судебные споры);</a:t>
            </a:r>
          </a:p>
          <a:p>
            <a:pPr lvl="0"/>
            <a:r>
              <a:rPr lang="ru-RU" dirty="0"/>
              <a:t>Корректировка таможенной стоимости;</a:t>
            </a:r>
          </a:p>
          <a:p>
            <a:pPr lvl="0"/>
            <a:r>
              <a:rPr lang="ru-RU" dirty="0"/>
              <a:t>Таможенное оформление;</a:t>
            </a:r>
          </a:p>
          <a:p>
            <a:pPr lvl="0"/>
            <a:r>
              <a:rPr lang="ru-RU" dirty="0"/>
              <a:t>ВЭД в ЕАЭС и со странами СНГ;</a:t>
            </a:r>
          </a:p>
          <a:p>
            <a:pPr lvl="0"/>
            <a:r>
              <a:rPr lang="ru-RU" dirty="0"/>
              <a:t>Особенности ВЭД с Китаем, Ираном, организация совместных предприятий с Китаем, Ираном.</a:t>
            </a:r>
          </a:p>
          <a:p>
            <a:pPr marL="114300" indent="0">
              <a:buNone/>
            </a:pPr>
            <a:endParaRPr lang="ru-RU" dirty="0"/>
          </a:p>
        </p:txBody>
      </p:sp>
      <p:sp>
        <p:nvSpPr>
          <p:cNvPr id="4" name="Номер слайда 3"/>
          <p:cNvSpPr>
            <a:spLocks noGrp="1"/>
          </p:cNvSpPr>
          <p:nvPr>
            <p:ph type="sldNum" sz="quarter" idx="12"/>
          </p:nvPr>
        </p:nvSpPr>
        <p:spPr>
          <a:xfrm>
            <a:off x="8174736" y="2272"/>
            <a:ext cx="762000" cy="365760"/>
          </a:xfrm>
          <a:prstGeom prst="rect">
            <a:avLst/>
          </a:prstGeom>
        </p:spPr>
        <p:txBody>
          <a:bodyPr vert="horz" anchor="b"/>
          <a:lstStyle>
            <a:defPPr>
              <a:defRPr lang="ru-RU"/>
            </a:defPPr>
            <a:lvl1pPr marL="0" algn="r" defTabSz="914400" rtl="0" eaLnBrk="1" latinLnBrk="0" hangingPunct="1">
              <a:defRPr kumimoji="0" sz="1800" kern="1200">
                <a:solidFill>
                  <a:srgbClr val="FFFFFF"/>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55A07D17-AC47-4FD0-BFC7-DCECA318CB50}" type="slidenum">
              <a:rPr lang="ru-RU" smtClean="0"/>
              <a:pPr/>
              <a:t>21</a:t>
            </a:fld>
            <a:endParaRPr lang="ru-RU"/>
          </a:p>
        </p:txBody>
      </p:sp>
      <p:pic>
        <p:nvPicPr>
          <p:cNvPr id="5" name="Рисунок 4">
            <a:extLst>
              <a:ext uri="{FF2B5EF4-FFF2-40B4-BE49-F238E27FC236}">
                <a16:creationId xmlns:a16="http://schemas.microsoft.com/office/drawing/2014/main" id="{6F3CF752-CD88-48AF-B16A-305ED6CB3A1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2846832" cy="6858000"/>
          </a:xfrm>
          <a:prstGeom prst="rect">
            <a:avLst/>
          </a:prstGeom>
        </p:spPr>
      </p:pic>
    </p:spTree>
    <p:extLst>
      <p:ext uri="{BB962C8B-B14F-4D97-AF65-F5344CB8AC3E}">
        <p14:creationId xmlns:p14="http://schemas.microsoft.com/office/powerpoint/2010/main" val="253080916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C0473800-DC7F-4357-937B-7660B44EB421}"/>
              </a:ext>
            </a:extLst>
          </p:cNvPr>
          <p:cNvSpPr>
            <a:spLocks noGrp="1"/>
          </p:cNvSpPr>
          <p:nvPr>
            <p:ph type="title"/>
          </p:nvPr>
        </p:nvSpPr>
        <p:spPr>
          <a:xfrm>
            <a:off x="3426655" y="111907"/>
            <a:ext cx="4999893" cy="1325563"/>
          </a:xfrm>
        </p:spPr>
        <p:txBody>
          <a:bodyPr>
            <a:normAutofit/>
          </a:bodyPr>
          <a:lstStyle/>
          <a:p>
            <a:r>
              <a:rPr lang="ru-RU" sz="3600" dirty="0"/>
              <a:t>Мероприятия 2017 г.</a:t>
            </a:r>
          </a:p>
        </p:txBody>
      </p:sp>
      <p:sp>
        <p:nvSpPr>
          <p:cNvPr id="3" name="Объект 2">
            <a:extLst>
              <a:ext uri="{FF2B5EF4-FFF2-40B4-BE49-F238E27FC236}">
                <a16:creationId xmlns:a16="http://schemas.microsoft.com/office/drawing/2014/main" id="{5A8AB323-1063-4508-AEFA-CA531D4A3780}"/>
              </a:ext>
            </a:extLst>
          </p:cNvPr>
          <p:cNvSpPr>
            <a:spLocks noGrp="1"/>
          </p:cNvSpPr>
          <p:nvPr>
            <p:ph idx="1"/>
          </p:nvPr>
        </p:nvSpPr>
        <p:spPr>
          <a:xfrm>
            <a:off x="3530990" y="1252025"/>
            <a:ext cx="8299025" cy="5373858"/>
          </a:xfrm>
        </p:spPr>
        <p:txBody>
          <a:bodyPr>
            <a:normAutofit fontScale="77500" lnSpcReduction="20000"/>
          </a:bodyPr>
          <a:lstStyle/>
          <a:p>
            <a:r>
              <a:rPr lang="ru-RU" dirty="0"/>
              <a:t>Семинар «Актуальные вопросы таможенного декларирования и контроля таможенной стоимости</a:t>
            </a:r>
          </a:p>
          <a:p>
            <a:endParaRPr lang="ru-RU" dirty="0"/>
          </a:p>
          <a:p>
            <a:r>
              <a:rPr lang="ru-RU" dirty="0"/>
              <a:t>Семинар «ВЭД для начинающих»</a:t>
            </a:r>
          </a:p>
          <a:p>
            <a:endParaRPr lang="ru-RU" dirty="0"/>
          </a:p>
          <a:p>
            <a:r>
              <a:rPr lang="ru-RU" dirty="0"/>
              <a:t>Семинар «Организация ВЭД на предприятии»</a:t>
            </a:r>
          </a:p>
          <a:p>
            <a:endParaRPr lang="ru-RU" dirty="0"/>
          </a:p>
          <a:p>
            <a:r>
              <a:rPr lang="ru-RU" dirty="0"/>
              <a:t>Семинар «Транспортно-логистическое обеспечение ВЭД»</a:t>
            </a:r>
          </a:p>
          <a:p>
            <a:endParaRPr lang="ru-RU" dirty="0"/>
          </a:p>
          <a:p>
            <a:r>
              <a:rPr lang="ru-RU" dirty="0"/>
              <a:t>Круглый стол «Поддержка и развитие ВЭД предприятий Челябинской области»</a:t>
            </a:r>
          </a:p>
        </p:txBody>
      </p:sp>
      <p:pic>
        <p:nvPicPr>
          <p:cNvPr id="4" name="Рисунок 3">
            <a:extLst>
              <a:ext uri="{FF2B5EF4-FFF2-40B4-BE49-F238E27FC236}">
                <a16:creationId xmlns:a16="http://schemas.microsoft.com/office/drawing/2014/main" id="{5305B390-31E9-4A9E-BF80-F205BDC891A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2846832" cy="6858000"/>
          </a:xfrm>
          <a:prstGeom prst="rect">
            <a:avLst/>
          </a:prstGeom>
        </p:spPr>
      </p:pic>
    </p:spTree>
    <p:extLst>
      <p:ext uri="{BB962C8B-B14F-4D97-AF65-F5344CB8AC3E}">
        <p14:creationId xmlns:p14="http://schemas.microsoft.com/office/powerpoint/2010/main" val="176565432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231F206E-CCDE-4F2E-A7A7-4B1346A1C74D}"/>
              </a:ext>
            </a:extLst>
          </p:cNvPr>
          <p:cNvSpPr>
            <a:spLocks noGrp="1"/>
          </p:cNvSpPr>
          <p:nvPr>
            <p:ph type="title"/>
          </p:nvPr>
        </p:nvSpPr>
        <p:spPr>
          <a:xfrm>
            <a:off x="2846832" y="141954"/>
            <a:ext cx="5459437" cy="1046310"/>
          </a:xfrm>
        </p:spPr>
        <p:txBody>
          <a:bodyPr>
            <a:normAutofit/>
          </a:bodyPr>
          <a:lstStyle/>
          <a:p>
            <a:r>
              <a:rPr lang="ru-RU" sz="3600" dirty="0"/>
              <a:t>Мероприятия 2018 г.</a:t>
            </a:r>
          </a:p>
        </p:txBody>
      </p:sp>
      <p:sp>
        <p:nvSpPr>
          <p:cNvPr id="3" name="Объект 2">
            <a:extLst>
              <a:ext uri="{FF2B5EF4-FFF2-40B4-BE49-F238E27FC236}">
                <a16:creationId xmlns:a16="http://schemas.microsoft.com/office/drawing/2014/main" id="{15D9AF97-542E-4670-8850-D13244FDCB4B}"/>
              </a:ext>
            </a:extLst>
          </p:cNvPr>
          <p:cNvSpPr>
            <a:spLocks noGrp="1"/>
          </p:cNvSpPr>
          <p:nvPr>
            <p:ph idx="1"/>
          </p:nvPr>
        </p:nvSpPr>
        <p:spPr>
          <a:xfrm>
            <a:off x="3277772" y="1188264"/>
            <a:ext cx="8552243" cy="5669736"/>
          </a:xfrm>
        </p:spPr>
        <p:txBody>
          <a:bodyPr>
            <a:normAutofit fontScale="62500" lnSpcReduction="20000"/>
          </a:bodyPr>
          <a:lstStyle/>
          <a:p>
            <a:r>
              <a:rPr lang="ru-RU" dirty="0"/>
              <a:t>Семинар «Актуальные вопросы ВЭД для предприятий Челябинской области в 2018 году»</a:t>
            </a:r>
          </a:p>
          <a:p>
            <a:endParaRPr lang="ru-RU" dirty="0"/>
          </a:p>
          <a:p>
            <a:r>
              <a:rPr lang="ru-RU" dirty="0"/>
              <a:t>Семинар «ВЭД для начинающих»</a:t>
            </a:r>
          </a:p>
          <a:p>
            <a:endParaRPr lang="ru-RU" dirty="0"/>
          </a:p>
          <a:p>
            <a:r>
              <a:rPr lang="ru-RU" dirty="0"/>
              <a:t>Семинар «Практика ВЭД: общие вопросы и некоторые аспекты ВЭД с Республикой Казахстан»</a:t>
            </a:r>
          </a:p>
          <a:p>
            <a:endParaRPr lang="ru-RU" dirty="0"/>
          </a:p>
          <a:p>
            <a:r>
              <a:rPr lang="ru-RU" dirty="0"/>
              <a:t>Семинар «Практика ВЭД: розничный экспорт, электронные торговые площадки Казахстана и другие актуальные вопросы»</a:t>
            </a:r>
          </a:p>
          <a:p>
            <a:endParaRPr lang="ru-RU" dirty="0"/>
          </a:p>
          <a:p>
            <a:r>
              <a:rPr lang="ru-RU" dirty="0"/>
              <a:t>Круглый стол «Поддержка и развитие ВЭД предприятий Челябинской области»</a:t>
            </a:r>
          </a:p>
          <a:p>
            <a:endParaRPr lang="ru-RU" dirty="0"/>
          </a:p>
          <a:p>
            <a:r>
              <a:rPr lang="ru-RU" dirty="0"/>
              <a:t>Заседание по вопросам неуплаты косвенных налогов контрагентами в Республике Казахстан</a:t>
            </a:r>
          </a:p>
          <a:p>
            <a:endParaRPr lang="ru-RU" dirty="0"/>
          </a:p>
        </p:txBody>
      </p:sp>
      <p:pic>
        <p:nvPicPr>
          <p:cNvPr id="4" name="Рисунок 3">
            <a:extLst>
              <a:ext uri="{FF2B5EF4-FFF2-40B4-BE49-F238E27FC236}">
                <a16:creationId xmlns:a16="http://schemas.microsoft.com/office/drawing/2014/main" id="{44797398-F003-4F00-A037-4493AD196D2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2846832" cy="6858000"/>
          </a:xfrm>
          <a:prstGeom prst="rect">
            <a:avLst/>
          </a:prstGeom>
        </p:spPr>
      </p:pic>
    </p:spTree>
    <p:extLst>
      <p:ext uri="{BB962C8B-B14F-4D97-AF65-F5344CB8AC3E}">
        <p14:creationId xmlns:p14="http://schemas.microsoft.com/office/powerpoint/2010/main" val="224103817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8D0ADDD0-434E-4E69-B54A-3816A69EF515}"/>
              </a:ext>
            </a:extLst>
          </p:cNvPr>
          <p:cNvSpPr>
            <a:spLocks noGrp="1"/>
          </p:cNvSpPr>
          <p:nvPr>
            <p:ph type="title"/>
          </p:nvPr>
        </p:nvSpPr>
        <p:spPr>
          <a:xfrm>
            <a:off x="3078479" y="356255"/>
            <a:ext cx="6035041" cy="931033"/>
          </a:xfrm>
        </p:spPr>
        <p:txBody>
          <a:bodyPr>
            <a:normAutofit/>
          </a:bodyPr>
          <a:lstStyle/>
          <a:p>
            <a:r>
              <a:rPr lang="ru-RU" sz="3600" dirty="0"/>
              <a:t>Докладчики мероприятий</a:t>
            </a:r>
          </a:p>
        </p:txBody>
      </p:sp>
      <p:sp>
        <p:nvSpPr>
          <p:cNvPr id="3" name="Объект 2">
            <a:extLst>
              <a:ext uri="{FF2B5EF4-FFF2-40B4-BE49-F238E27FC236}">
                <a16:creationId xmlns:a16="http://schemas.microsoft.com/office/drawing/2014/main" id="{9B92FA30-81E7-44E4-9730-84DD29D92828}"/>
              </a:ext>
            </a:extLst>
          </p:cNvPr>
          <p:cNvSpPr>
            <a:spLocks noGrp="1"/>
          </p:cNvSpPr>
          <p:nvPr>
            <p:ph idx="1"/>
          </p:nvPr>
        </p:nvSpPr>
        <p:spPr>
          <a:xfrm>
            <a:off x="3221502" y="1287288"/>
            <a:ext cx="8735123" cy="5139641"/>
          </a:xfrm>
        </p:spPr>
        <p:txBody>
          <a:bodyPr>
            <a:normAutofit fontScale="85000" lnSpcReduction="20000"/>
          </a:bodyPr>
          <a:lstStyle/>
          <a:p>
            <a:r>
              <a:rPr lang="ru-RU" sz="2400" dirty="0"/>
              <a:t>Челябинская таможня,</a:t>
            </a:r>
          </a:p>
          <a:p>
            <a:endParaRPr lang="ru-RU" sz="2400" dirty="0"/>
          </a:p>
          <a:p>
            <a:r>
              <a:rPr lang="ru-RU" sz="2400" dirty="0"/>
              <a:t>Управление Россельхознадзора по Челябинской области,</a:t>
            </a:r>
          </a:p>
          <a:p>
            <a:endParaRPr lang="ru-RU" sz="2400" dirty="0"/>
          </a:p>
          <a:p>
            <a:r>
              <a:rPr lang="ru-RU" sz="2400" dirty="0"/>
              <a:t>УФНС по Челябинской области,</a:t>
            </a:r>
          </a:p>
          <a:p>
            <a:endParaRPr lang="ru-RU" sz="2400" dirty="0"/>
          </a:p>
          <a:p>
            <a:r>
              <a:rPr lang="ru-RU" sz="2400" dirty="0"/>
              <a:t>Эксперты ЮУТПП,</a:t>
            </a:r>
          </a:p>
          <a:p>
            <a:endParaRPr lang="ru-RU" sz="2400" dirty="0"/>
          </a:p>
          <a:p>
            <a:r>
              <a:rPr lang="ru-RU" sz="2400" dirty="0"/>
              <a:t>«Территория бизнеса»,</a:t>
            </a:r>
          </a:p>
          <a:p>
            <a:endParaRPr lang="ru-RU" sz="2400" dirty="0"/>
          </a:p>
          <a:p>
            <a:r>
              <a:rPr lang="ru-RU" sz="2400" dirty="0"/>
              <a:t>Представители банков и транспортных компаний,</a:t>
            </a:r>
          </a:p>
          <a:p>
            <a:endParaRPr lang="ru-RU" sz="2400" dirty="0"/>
          </a:p>
          <a:p>
            <a:r>
              <a:rPr lang="ru-RU" sz="2400" dirty="0"/>
              <a:t>Участники ВЭД,</a:t>
            </a:r>
          </a:p>
          <a:p>
            <a:endParaRPr lang="ru-RU" sz="2400" dirty="0"/>
          </a:p>
          <a:p>
            <a:r>
              <a:rPr lang="ru-RU" sz="2400" dirty="0"/>
              <a:t>Федеральная Служба по Техническому Экспортному Контролю.</a:t>
            </a:r>
          </a:p>
        </p:txBody>
      </p:sp>
      <p:pic>
        <p:nvPicPr>
          <p:cNvPr id="4" name="Рисунок 3">
            <a:extLst>
              <a:ext uri="{FF2B5EF4-FFF2-40B4-BE49-F238E27FC236}">
                <a16:creationId xmlns:a16="http://schemas.microsoft.com/office/drawing/2014/main" id="{363D4AF4-F2FE-4D3C-9F48-A26A7E7AAD2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2846832" cy="6858000"/>
          </a:xfrm>
          <a:prstGeom prst="rect">
            <a:avLst/>
          </a:prstGeom>
        </p:spPr>
      </p:pic>
    </p:spTree>
    <p:extLst>
      <p:ext uri="{BB962C8B-B14F-4D97-AF65-F5344CB8AC3E}">
        <p14:creationId xmlns:p14="http://schemas.microsoft.com/office/powerpoint/2010/main" val="233928159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72529" y="185152"/>
            <a:ext cx="8902505" cy="701824"/>
          </a:xfrm>
        </p:spPr>
        <p:txBody>
          <a:bodyPr>
            <a:noAutofit/>
          </a:bodyPr>
          <a:lstStyle/>
          <a:p>
            <a:r>
              <a:rPr lang="ru-RU" sz="3600" dirty="0"/>
              <a:t>Оценки мероприятий комитета (2018 г.)</a:t>
            </a:r>
          </a:p>
        </p:txBody>
      </p:sp>
      <p:sp>
        <p:nvSpPr>
          <p:cNvPr id="4" name="Номер слайда 3"/>
          <p:cNvSpPr>
            <a:spLocks noGrp="1"/>
          </p:cNvSpPr>
          <p:nvPr>
            <p:ph type="sldNum" sz="quarter" idx="12"/>
          </p:nvPr>
        </p:nvSpPr>
        <p:spPr>
          <a:xfrm>
            <a:off x="8174736" y="2272"/>
            <a:ext cx="762000" cy="365760"/>
          </a:xfrm>
          <a:prstGeom prst="rect">
            <a:avLst/>
          </a:prstGeom>
        </p:spPr>
        <p:txBody>
          <a:bodyPr vert="horz" anchor="b"/>
          <a:lstStyle>
            <a:defPPr>
              <a:defRPr lang="ru-RU"/>
            </a:defPPr>
            <a:lvl1pPr marL="0" algn="r" defTabSz="914400" rtl="0" eaLnBrk="1" latinLnBrk="0" hangingPunct="1">
              <a:defRPr kumimoji="0" sz="1800" kern="1200">
                <a:solidFill>
                  <a:srgbClr val="FFFFFF"/>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55A07D17-AC47-4FD0-BFC7-DCECA318CB50}" type="slidenum">
              <a:rPr lang="ru-RU" smtClean="0"/>
              <a:pPr/>
              <a:t>25</a:t>
            </a:fld>
            <a:endParaRPr lang="ru-RU"/>
          </a:p>
        </p:txBody>
      </p:sp>
      <p:graphicFrame>
        <p:nvGraphicFramePr>
          <p:cNvPr id="7" name="Объект 6"/>
          <p:cNvGraphicFramePr>
            <a:graphicFrameLocks noGrp="1"/>
          </p:cNvGraphicFramePr>
          <p:nvPr>
            <p:ph idx="1"/>
            <p:extLst>
              <p:ext uri="{D42A27DB-BD31-4B8C-83A1-F6EECF244321}">
                <p14:modId xmlns:p14="http://schemas.microsoft.com/office/powerpoint/2010/main" val="3425043918"/>
              </p:ext>
            </p:extLst>
          </p:nvPr>
        </p:nvGraphicFramePr>
        <p:xfrm>
          <a:off x="208670" y="1276350"/>
          <a:ext cx="11594121" cy="4955639"/>
        </p:xfrm>
        <a:graphic>
          <a:graphicData uri="http://schemas.openxmlformats.org/drawingml/2006/table">
            <a:tbl>
              <a:tblPr firstRow="1" bandRow="1">
                <a:tableStyleId>{00A15C55-8517-42AA-B614-E9B94910E393}</a:tableStyleId>
              </a:tblPr>
              <a:tblGrid>
                <a:gridCol w="1915552">
                  <a:extLst>
                    <a:ext uri="{9D8B030D-6E8A-4147-A177-3AD203B41FA5}">
                      <a16:colId xmlns:a16="http://schemas.microsoft.com/office/drawing/2014/main" val="20000"/>
                    </a:ext>
                  </a:extLst>
                </a:gridCol>
                <a:gridCol w="1575581">
                  <a:extLst>
                    <a:ext uri="{9D8B030D-6E8A-4147-A177-3AD203B41FA5}">
                      <a16:colId xmlns:a16="http://schemas.microsoft.com/office/drawing/2014/main" val="20001"/>
                    </a:ext>
                  </a:extLst>
                </a:gridCol>
                <a:gridCol w="1688123">
                  <a:extLst>
                    <a:ext uri="{9D8B030D-6E8A-4147-A177-3AD203B41FA5}">
                      <a16:colId xmlns:a16="http://schemas.microsoft.com/office/drawing/2014/main" val="20002"/>
                    </a:ext>
                  </a:extLst>
                </a:gridCol>
                <a:gridCol w="1674056">
                  <a:extLst>
                    <a:ext uri="{9D8B030D-6E8A-4147-A177-3AD203B41FA5}">
                      <a16:colId xmlns:a16="http://schemas.microsoft.com/office/drawing/2014/main" val="20003"/>
                    </a:ext>
                  </a:extLst>
                </a:gridCol>
                <a:gridCol w="1603716">
                  <a:extLst>
                    <a:ext uri="{9D8B030D-6E8A-4147-A177-3AD203B41FA5}">
                      <a16:colId xmlns:a16="http://schemas.microsoft.com/office/drawing/2014/main" val="20004"/>
                    </a:ext>
                  </a:extLst>
                </a:gridCol>
                <a:gridCol w="1561514">
                  <a:extLst>
                    <a:ext uri="{9D8B030D-6E8A-4147-A177-3AD203B41FA5}">
                      <a16:colId xmlns:a16="http://schemas.microsoft.com/office/drawing/2014/main" val="3622569813"/>
                    </a:ext>
                  </a:extLst>
                </a:gridCol>
                <a:gridCol w="1575579">
                  <a:extLst>
                    <a:ext uri="{9D8B030D-6E8A-4147-A177-3AD203B41FA5}">
                      <a16:colId xmlns:a16="http://schemas.microsoft.com/office/drawing/2014/main" val="1929875750"/>
                    </a:ext>
                  </a:extLst>
                </a:gridCol>
              </a:tblGrid>
              <a:tr h="1409799">
                <a:tc>
                  <a:txBody>
                    <a:bodyPr/>
                    <a:lstStyle/>
                    <a:p>
                      <a:pPr marL="0" algn="ctr">
                        <a:lnSpc>
                          <a:spcPct val="115000"/>
                        </a:lnSpc>
                        <a:spcAft>
                          <a:spcPts val="0"/>
                        </a:spcAft>
                      </a:pPr>
                      <a:r>
                        <a:rPr lang="ru-RU" sz="2000" dirty="0">
                          <a:effectLst/>
                          <a:latin typeface="Arial" panose="020B0604020202020204" pitchFamily="34" charset="0"/>
                          <a:cs typeface="Arial" panose="020B0604020202020204" pitchFamily="34" charset="0"/>
                        </a:rPr>
                        <a:t>Показатель</a:t>
                      </a:r>
                      <a:endParaRPr lang="ru-RU" sz="2000" dirty="0">
                        <a:effectLst/>
                        <a:latin typeface="Arial" panose="020B0604020202020204" pitchFamily="34" charset="0"/>
                        <a:ea typeface="Calibri"/>
                        <a:cs typeface="Arial" panose="020B0604020202020204" pitchFamily="34" charset="0"/>
                      </a:endParaRPr>
                    </a:p>
                  </a:txBody>
                  <a:tcPr marL="68580" marR="68580" marT="0" marB="0"/>
                </a:tc>
                <a:tc>
                  <a:txBody>
                    <a:bodyPr/>
                    <a:lstStyle/>
                    <a:p>
                      <a:pPr marL="0" algn="ctr">
                        <a:lnSpc>
                          <a:spcPct val="115000"/>
                        </a:lnSpc>
                        <a:spcAft>
                          <a:spcPts val="0"/>
                        </a:spcAft>
                      </a:pPr>
                      <a:r>
                        <a:rPr lang="ru-RU" sz="2000" dirty="0">
                          <a:effectLst/>
                          <a:latin typeface="Arial" panose="020B0604020202020204" pitchFamily="34" charset="0"/>
                          <a:cs typeface="Arial" panose="020B0604020202020204" pitchFamily="34" charset="0"/>
                        </a:rPr>
                        <a:t>Семинар</a:t>
                      </a:r>
                    </a:p>
                    <a:p>
                      <a:pPr marL="0" algn="ctr">
                        <a:lnSpc>
                          <a:spcPct val="115000"/>
                        </a:lnSpc>
                        <a:spcAft>
                          <a:spcPts val="0"/>
                        </a:spcAft>
                      </a:pPr>
                      <a:r>
                        <a:rPr lang="ru-RU" sz="2000" dirty="0">
                          <a:effectLst/>
                          <a:latin typeface="Arial" panose="020B0604020202020204" pitchFamily="34" charset="0"/>
                          <a:cs typeface="Arial" panose="020B0604020202020204" pitchFamily="34" charset="0"/>
                        </a:rPr>
                        <a:t>19.02.2018</a:t>
                      </a:r>
                      <a:endParaRPr lang="ru-RU" sz="2000" dirty="0">
                        <a:effectLst/>
                        <a:latin typeface="Arial" panose="020B0604020202020204" pitchFamily="34" charset="0"/>
                        <a:ea typeface="Calibri"/>
                        <a:cs typeface="Arial" panose="020B0604020202020204" pitchFamily="34" charset="0"/>
                      </a:endParaRPr>
                    </a:p>
                  </a:txBody>
                  <a:tcPr marL="68580" marR="68580" marT="0" marB="0"/>
                </a:tc>
                <a:tc>
                  <a:txBody>
                    <a:bodyPr/>
                    <a:lstStyle/>
                    <a:p>
                      <a:pPr marL="0" marR="0" indent="0" algn="ctr" defTabSz="914400" rtl="0" eaLnBrk="1" fontAlgn="auto" latinLnBrk="0" hangingPunct="1">
                        <a:lnSpc>
                          <a:spcPct val="115000"/>
                        </a:lnSpc>
                        <a:spcBef>
                          <a:spcPts val="0"/>
                        </a:spcBef>
                        <a:spcAft>
                          <a:spcPts val="0"/>
                        </a:spcAft>
                        <a:buClrTx/>
                        <a:buSzTx/>
                        <a:buFontTx/>
                        <a:buNone/>
                        <a:tabLst/>
                        <a:defRPr/>
                      </a:pPr>
                      <a:r>
                        <a:rPr lang="ru-RU" sz="2000" dirty="0">
                          <a:effectLst/>
                          <a:latin typeface="Arial" panose="020B0604020202020204" pitchFamily="34" charset="0"/>
                          <a:cs typeface="Arial" panose="020B0604020202020204" pitchFamily="34" charset="0"/>
                        </a:rPr>
                        <a:t>Семинар</a:t>
                      </a:r>
                    </a:p>
                    <a:p>
                      <a:pPr marL="0" algn="ctr">
                        <a:lnSpc>
                          <a:spcPct val="115000"/>
                        </a:lnSpc>
                        <a:spcAft>
                          <a:spcPts val="0"/>
                        </a:spcAft>
                      </a:pPr>
                      <a:r>
                        <a:rPr lang="ru-RU" sz="2000" dirty="0">
                          <a:effectLst/>
                          <a:latin typeface="Arial" panose="020B0604020202020204" pitchFamily="34" charset="0"/>
                          <a:cs typeface="Arial" panose="020B0604020202020204" pitchFamily="34" charset="0"/>
                        </a:rPr>
                        <a:t>06.04.2018</a:t>
                      </a:r>
                      <a:endParaRPr lang="ru-RU" sz="2000" dirty="0">
                        <a:effectLst/>
                        <a:latin typeface="Arial" panose="020B0604020202020204" pitchFamily="34" charset="0"/>
                        <a:ea typeface="Calibri"/>
                        <a:cs typeface="Arial" panose="020B0604020202020204" pitchFamily="34" charset="0"/>
                      </a:endParaRPr>
                    </a:p>
                  </a:txBody>
                  <a:tcPr marL="68580" marR="68580" marT="0" marB="0"/>
                </a:tc>
                <a:tc>
                  <a:txBody>
                    <a:bodyPr/>
                    <a:lstStyle/>
                    <a:p>
                      <a:pPr marL="0" marR="0" indent="0" algn="ctr" defTabSz="914400" rtl="0" eaLnBrk="1" fontAlgn="auto" latinLnBrk="0" hangingPunct="1">
                        <a:lnSpc>
                          <a:spcPct val="115000"/>
                        </a:lnSpc>
                        <a:spcBef>
                          <a:spcPts val="0"/>
                        </a:spcBef>
                        <a:spcAft>
                          <a:spcPts val="0"/>
                        </a:spcAft>
                        <a:buClrTx/>
                        <a:buSzTx/>
                        <a:buFontTx/>
                        <a:buNone/>
                        <a:tabLst/>
                        <a:defRPr/>
                      </a:pPr>
                      <a:r>
                        <a:rPr lang="ru-RU" sz="2000" dirty="0">
                          <a:effectLst/>
                          <a:latin typeface="Arial" panose="020B0604020202020204" pitchFamily="34" charset="0"/>
                          <a:cs typeface="Arial" panose="020B0604020202020204" pitchFamily="34" charset="0"/>
                        </a:rPr>
                        <a:t>Семинар</a:t>
                      </a:r>
                    </a:p>
                    <a:p>
                      <a:pPr marL="0" algn="ctr">
                        <a:lnSpc>
                          <a:spcPct val="115000"/>
                        </a:lnSpc>
                        <a:spcAft>
                          <a:spcPts val="0"/>
                        </a:spcAft>
                      </a:pPr>
                      <a:r>
                        <a:rPr lang="ru-RU" sz="2000" dirty="0">
                          <a:effectLst/>
                          <a:latin typeface="Arial" panose="020B0604020202020204" pitchFamily="34" charset="0"/>
                          <a:cs typeface="Arial" panose="020B0604020202020204" pitchFamily="34" charset="0"/>
                        </a:rPr>
                        <a:t>16.11.2018</a:t>
                      </a:r>
                      <a:endParaRPr lang="ru-RU" sz="2000" dirty="0">
                        <a:effectLst/>
                        <a:latin typeface="Arial" panose="020B0604020202020204" pitchFamily="34" charset="0"/>
                        <a:ea typeface="Calibri"/>
                        <a:cs typeface="Arial" panose="020B0604020202020204" pitchFamily="34" charset="0"/>
                      </a:endParaRPr>
                    </a:p>
                  </a:txBody>
                  <a:tcPr marL="68580" marR="68580" marT="0" marB="0"/>
                </a:tc>
                <a:tc>
                  <a:txBody>
                    <a:bodyPr/>
                    <a:lstStyle/>
                    <a:p>
                      <a:pPr marL="0" marR="0" indent="0" algn="ctr" defTabSz="914400" rtl="0" eaLnBrk="1" fontAlgn="auto" latinLnBrk="0" hangingPunct="1">
                        <a:lnSpc>
                          <a:spcPct val="115000"/>
                        </a:lnSpc>
                        <a:spcBef>
                          <a:spcPts val="0"/>
                        </a:spcBef>
                        <a:spcAft>
                          <a:spcPts val="0"/>
                        </a:spcAft>
                        <a:buClrTx/>
                        <a:buSzTx/>
                        <a:buFontTx/>
                        <a:buNone/>
                        <a:tabLst/>
                        <a:defRPr/>
                      </a:pPr>
                      <a:r>
                        <a:rPr lang="ru-RU" sz="2000" dirty="0">
                          <a:effectLst/>
                          <a:latin typeface="Arial" panose="020B0604020202020204" pitchFamily="34" charset="0"/>
                          <a:cs typeface="Arial" panose="020B0604020202020204" pitchFamily="34" charset="0"/>
                        </a:rPr>
                        <a:t>Семинар</a:t>
                      </a:r>
                    </a:p>
                    <a:p>
                      <a:pPr marL="0" algn="ctr">
                        <a:lnSpc>
                          <a:spcPct val="115000"/>
                        </a:lnSpc>
                        <a:spcAft>
                          <a:spcPts val="0"/>
                        </a:spcAft>
                      </a:pPr>
                      <a:r>
                        <a:rPr lang="ru-RU" sz="2000" dirty="0">
                          <a:effectLst/>
                          <a:latin typeface="Arial" panose="020B0604020202020204" pitchFamily="34" charset="0"/>
                          <a:cs typeface="Arial" panose="020B0604020202020204" pitchFamily="34" charset="0"/>
                        </a:rPr>
                        <a:t>15.12.2018</a:t>
                      </a:r>
                      <a:endParaRPr lang="ru-RU" sz="2000" dirty="0">
                        <a:effectLst/>
                        <a:latin typeface="Arial" panose="020B0604020202020204" pitchFamily="34" charset="0"/>
                        <a:ea typeface="Calibri"/>
                        <a:cs typeface="Arial" panose="020B0604020202020204" pitchFamily="34" charset="0"/>
                      </a:endParaRPr>
                    </a:p>
                  </a:txBody>
                  <a:tcPr marL="68580" marR="68580" marT="0" marB="0"/>
                </a:tc>
                <a:tc>
                  <a:txBody>
                    <a:bodyPr/>
                    <a:lstStyle/>
                    <a:p>
                      <a:pPr marL="0" algn="ctr">
                        <a:lnSpc>
                          <a:spcPct val="115000"/>
                        </a:lnSpc>
                        <a:spcAft>
                          <a:spcPts val="0"/>
                        </a:spcAft>
                      </a:pPr>
                      <a:r>
                        <a:rPr lang="ru-RU" sz="2000" dirty="0">
                          <a:effectLst/>
                          <a:latin typeface="Arial" panose="020B0604020202020204" pitchFamily="34" charset="0"/>
                          <a:ea typeface="Calibri"/>
                          <a:cs typeface="Arial" panose="020B0604020202020204" pitchFamily="34" charset="0"/>
                        </a:rPr>
                        <a:t>Круглый стол</a:t>
                      </a:r>
                    </a:p>
                    <a:p>
                      <a:pPr marL="0" algn="ctr">
                        <a:lnSpc>
                          <a:spcPct val="115000"/>
                        </a:lnSpc>
                        <a:spcAft>
                          <a:spcPts val="0"/>
                        </a:spcAft>
                      </a:pPr>
                      <a:r>
                        <a:rPr lang="ru-RU" sz="2000" dirty="0">
                          <a:effectLst/>
                          <a:latin typeface="Arial" panose="020B0604020202020204" pitchFamily="34" charset="0"/>
                          <a:ea typeface="Calibri"/>
                          <a:cs typeface="Arial" panose="020B0604020202020204" pitchFamily="34" charset="0"/>
                        </a:rPr>
                        <a:t>17.05.2018</a:t>
                      </a:r>
                    </a:p>
                  </a:txBody>
                  <a:tcPr marL="68580" marR="68580" marT="0" marB="0"/>
                </a:tc>
                <a:tc>
                  <a:txBody>
                    <a:bodyPr/>
                    <a:lstStyle/>
                    <a:p>
                      <a:pPr marL="0" algn="ctr">
                        <a:lnSpc>
                          <a:spcPct val="115000"/>
                        </a:lnSpc>
                        <a:spcAft>
                          <a:spcPts val="0"/>
                        </a:spcAft>
                      </a:pPr>
                      <a:r>
                        <a:rPr lang="ru-RU" sz="2000" dirty="0">
                          <a:effectLst/>
                          <a:latin typeface="Arial" panose="020B0604020202020204" pitchFamily="34" charset="0"/>
                          <a:ea typeface="Calibri"/>
                          <a:cs typeface="Arial" panose="020B0604020202020204" pitchFamily="34" charset="0"/>
                        </a:rPr>
                        <a:t>Заседание</a:t>
                      </a:r>
                    </a:p>
                    <a:p>
                      <a:pPr marL="0" algn="ctr">
                        <a:lnSpc>
                          <a:spcPct val="115000"/>
                        </a:lnSpc>
                        <a:spcAft>
                          <a:spcPts val="0"/>
                        </a:spcAft>
                      </a:pPr>
                      <a:r>
                        <a:rPr lang="ru-RU" sz="2000" dirty="0">
                          <a:effectLst/>
                          <a:latin typeface="Arial" panose="020B0604020202020204" pitchFamily="34" charset="0"/>
                          <a:ea typeface="Calibri"/>
                          <a:cs typeface="Arial" panose="020B0604020202020204" pitchFamily="34" charset="0"/>
                        </a:rPr>
                        <a:t>22.10.2018</a:t>
                      </a:r>
                    </a:p>
                  </a:txBody>
                  <a:tcPr marL="68580" marR="68580" marT="0" marB="0"/>
                </a:tc>
                <a:extLst>
                  <a:ext uri="{0D108BD9-81ED-4DB2-BD59-A6C34878D82A}">
                    <a16:rowId xmlns:a16="http://schemas.microsoft.com/office/drawing/2014/main" val="10000"/>
                  </a:ext>
                </a:extLst>
              </a:tr>
              <a:tr h="2136041">
                <a:tc>
                  <a:txBody>
                    <a:bodyPr/>
                    <a:lstStyle/>
                    <a:p>
                      <a:pPr marL="0" algn="ctr">
                        <a:lnSpc>
                          <a:spcPct val="115000"/>
                        </a:lnSpc>
                        <a:spcAft>
                          <a:spcPts val="0"/>
                        </a:spcAft>
                      </a:pPr>
                      <a:r>
                        <a:rPr lang="ru-RU" sz="2000" dirty="0">
                          <a:effectLst/>
                          <a:latin typeface="Arial" panose="020B0604020202020204" pitchFamily="34" charset="0"/>
                          <a:cs typeface="Arial" panose="020B0604020202020204" pitchFamily="34" charset="0"/>
                        </a:rPr>
                        <a:t>Ср. балл за организацию мероприятия</a:t>
                      </a:r>
                      <a:endParaRPr lang="ru-RU" sz="2000" dirty="0">
                        <a:effectLst/>
                        <a:latin typeface="Arial" panose="020B0604020202020204" pitchFamily="34" charset="0"/>
                        <a:ea typeface="Calibri"/>
                        <a:cs typeface="Arial" panose="020B0604020202020204" pitchFamily="34" charset="0"/>
                      </a:endParaRPr>
                    </a:p>
                  </a:txBody>
                  <a:tcPr marL="68580" marR="68580" marT="0" marB="0"/>
                </a:tc>
                <a:tc>
                  <a:txBody>
                    <a:bodyPr/>
                    <a:lstStyle/>
                    <a:p>
                      <a:pPr marL="0" algn="ctr">
                        <a:lnSpc>
                          <a:spcPct val="115000"/>
                        </a:lnSpc>
                        <a:spcAft>
                          <a:spcPts val="0"/>
                        </a:spcAft>
                      </a:pPr>
                      <a:r>
                        <a:rPr lang="ru-RU" sz="2000" b="1" dirty="0">
                          <a:effectLst/>
                          <a:latin typeface="Arial" panose="020B0604020202020204" pitchFamily="34" charset="0"/>
                          <a:cs typeface="Arial" panose="020B0604020202020204" pitchFamily="34" charset="0"/>
                        </a:rPr>
                        <a:t>8,21</a:t>
                      </a:r>
                      <a:endParaRPr lang="ru-RU" sz="2000" b="1" dirty="0">
                        <a:effectLst/>
                        <a:latin typeface="Arial" panose="020B0604020202020204" pitchFamily="34" charset="0"/>
                        <a:ea typeface="Calibri"/>
                        <a:cs typeface="Arial" panose="020B0604020202020204" pitchFamily="34" charset="0"/>
                      </a:endParaRPr>
                    </a:p>
                  </a:txBody>
                  <a:tcPr marL="68580" marR="68580" marT="0" marB="0" anchor="ctr"/>
                </a:tc>
                <a:tc>
                  <a:txBody>
                    <a:bodyPr/>
                    <a:lstStyle/>
                    <a:p>
                      <a:pPr marL="0" algn="ctr">
                        <a:lnSpc>
                          <a:spcPct val="115000"/>
                        </a:lnSpc>
                        <a:spcAft>
                          <a:spcPts val="0"/>
                        </a:spcAft>
                      </a:pPr>
                      <a:r>
                        <a:rPr lang="ru-RU" sz="2000" b="1" dirty="0">
                          <a:effectLst/>
                          <a:latin typeface="Arial" panose="020B0604020202020204" pitchFamily="34" charset="0"/>
                          <a:cs typeface="Arial" panose="020B0604020202020204" pitchFamily="34" charset="0"/>
                        </a:rPr>
                        <a:t>9,10</a:t>
                      </a:r>
                      <a:endParaRPr lang="ru-RU" sz="2000" b="1" dirty="0">
                        <a:effectLst/>
                        <a:latin typeface="Arial" panose="020B0604020202020204" pitchFamily="34" charset="0"/>
                        <a:ea typeface="Calibri"/>
                        <a:cs typeface="Arial" panose="020B0604020202020204" pitchFamily="34" charset="0"/>
                      </a:endParaRPr>
                    </a:p>
                  </a:txBody>
                  <a:tcPr marL="68580" marR="68580" marT="0" marB="0" anchor="ctr"/>
                </a:tc>
                <a:tc>
                  <a:txBody>
                    <a:bodyPr/>
                    <a:lstStyle/>
                    <a:p>
                      <a:pPr marL="0" algn="ctr">
                        <a:lnSpc>
                          <a:spcPct val="115000"/>
                        </a:lnSpc>
                        <a:spcAft>
                          <a:spcPts val="0"/>
                        </a:spcAft>
                      </a:pPr>
                      <a:r>
                        <a:rPr lang="ru-RU" sz="2000" b="1" dirty="0">
                          <a:effectLst/>
                          <a:latin typeface="Arial" panose="020B0604020202020204" pitchFamily="34" charset="0"/>
                          <a:cs typeface="Arial" panose="020B0604020202020204" pitchFamily="34" charset="0"/>
                        </a:rPr>
                        <a:t>9,26</a:t>
                      </a:r>
                      <a:endParaRPr lang="ru-RU" sz="2000" b="1" dirty="0">
                        <a:effectLst/>
                        <a:latin typeface="Arial" panose="020B0604020202020204" pitchFamily="34" charset="0"/>
                        <a:ea typeface="Calibri"/>
                        <a:cs typeface="Arial" panose="020B0604020202020204" pitchFamily="34" charset="0"/>
                      </a:endParaRPr>
                    </a:p>
                  </a:txBody>
                  <a:tcPr marL="68580" marR="68580" marT="0" marB="0" anchor="ctr"/>
                </a:tc>
                <a:tc>
                  <a:txBody>
                    <a:bodyPr/>
                    <a:lstStyle/>
                    <a:p>
                      <a:pPr marL="0" algn="ctr">
                        <a:lnSpc>
                          <a:spcPct val="115000"/>
                        </a:lnSpc>
                        <a:spcAft>
                          <a:spcPts val="0"/>
                        </a:spcAft>
                      </a:pPr>
                      <a:r>
                        <a:rPr lang="ru-RU" sz="2000" b="1" dirty="0">
                          <a:effectLst/>
                          <a:latin typeface="Arial" panose="020B0604020202020204" pitchFamily="34" charset="0"/>
                          <a:cs typeface="Arial" panose="020B0604020202020204" pitchFamily="34" charset="0"/>
                        </a:rPr>
                        <a:t>9,50</a:t>
                      </a:r>
                      <a:endParaRPr lang="ru-RU" sz="2000" b="1" dirty="0">
                        <a:effectLst/>
                        <a:latin typeface="Arial" panose="020B0604020202020204" pitchFamily="34" charset="0"/>
                        <a:ea typeface="Calibri"/>
                        <a:cs typeface="Arial" panose="020B0604020202020204" pitchFamily="34" charset="0"/>
                      </a:endParaRPr>
                    </a:p>
                  </a:txBody>
                  <a:tcPr marL="68580" marR="68580" marT="0" marB="0" anchor="ctr"/>
                </a:tc>
                <a:tc>
                  <a:txBody>
                    <a:bodyPr/>
                    <a:lstStyle/>
                    <a:p>
                      <a:pPr marL="0" algn="ctr">
                        <a:lnSpc>
                          <a:spcPct val="115000"/>
                        </a:lnSpc>
                        <a:spcAft>
                          <a:spcPts val="0"/>
                        </a:spcAft>
                      </a:pPr>
                      <a:r>
                        <a:rPr lang="ru-RU" sz="2000" b="1" dirty="0">
                          <a:effectLst/>
                          <a:latin typeface="Arial" panose="020B0604020202020204" pitchFamily="34" charset="0"/>
                          <a:ea typeface="Calibri"/>
                          <a:cs typeface="Arial" panose="020B0604020202020204" pitchFamily="34" charset="0"/>
                        </a:rPr>
                        <a:t>9,73</a:t>
                      </a:r>
                    </a:p>
                  </a:txBody>
                  <a:tcPr marL="68580" marR="68580" marT="0" marB="0" anchor="ctr"/>
                </a:tc>
                <a:tc>
                  <a:txBody>
                    <a:bodyPr/>
                    <a:lstStyle/>
                    <a:p>
                      <a:pPr marL="0" algn="ctr">
                        <a:lnSpc>
                          <a:spcPct val="115000"/>
                        </a:lnSpc>
                        <a:spcAft>
                          <a:spcPts val="0"/>
                        </a:spcAft>
                      </a:pPr>
                      <a:r>
                        <a:rPr lang="ru-RU" sz="2000" b="1" dirty="0">
                          <a:effectLst/>
                          <a:latin typeface="Arial" panose="020B0604020202020204" pitchFamily="34" charset="0"/>
                          <a:ea typeface="Calibri"/>
                          <a:cs typeface="Arial" panose="020B0604020202020204" pitchFamily="34" charset="0"/>
                        </a:rPr>
                        <a:t>9,12</a:t>
                      </a:r>
                    </a:p>
                  </a:txBody>
                  <a:tcPr marL="68580" marR="68580" marT="0" marB="0" anchor="ctr"/>
                </a:tc>
                <a:extLst>
                  <a:ext uri="{0D108BD9-81ED-4DB2-BD59-A6C34878D82A}">
                    <a16:rowId xmlns:a16="http://schemas.microsoft.com/office/drawing/2014/main" val="10001"/>
                  </a:ext>
                </a:extLst>
              </a:tr>
              <a:tr h="1409799">
                <a:tc>
                  <a:txBody>
                    <a:bodyPr/>
                    <a:lstStyle/>
                    <a:p>
                      <a:pPr marL="0" algn="ctr">
                        <a:lnSpc>
                          <a:spcPct val="115000"/>
                        </a:lnSpc>
                        <a:spcAft>
                          <a:spcPts val="0"/>
                        </a:spcAft>
                      </a:pPr>
                      <a:r>
                        <a:rPr lang="ru-RU" sz="2000" dirty="0">
                          <a:effectLst/>
                          <a:latin typeface="Arial" panose="020B0604020202020204" pitchFamily="34" charset="0"/>
                          <a:cs typeface="Arial" panose="020B0604020202020204" pitchFamily="34" charset="0"/>
                        </a:rPr>
                        <a:t>Ср. балл докладчикам</a:t>
                      </a:r>
                      <a:endParaRPr lang="ru-RU" sz="2000" dirty="0">
                        <a:effectLst/>
                        <a:latin typeface="Arial" panose="020B0604020202020204" pitchFamily="34" charset="0"/>
                        <a:ea typeface="Calibri"/>
                        <a:cs typeface="Arial" panose="020B0604020202020204" pitchFamily="34" charset="0"/>
                      </a:endParaRPr>
                    </a:p>
                  </a:txBody>
                  <a:tcPr marL="68580" marR="68580" marT="0" marB="0"/>
                </a:tc>
                <a:tc>
                  <a:txBody>
                    <a:bodyPr/>
                    <a:lstStyle/>
                    <a:p>
                      <a:pPr marL="0" algn="ctr">
                        <a:lnSpc>
                          <a:spcPct val="115000"/>
                        </a:lnSpc>
                        <a:spcAft>
                          <a:spcPts val="0"/>
                        </a:spcAft>
                      </a:pPr>
                      <a:r>
                        <a:rPr lang="ru-RU" sz="2000" b="1" dirty="0">
                          <a:effectLst/>
                          <a:latin typeface="Arial" panose="020B0604020202020204" pitchFamily="34" charset="0"/>
                          <a:cs typeface="Arial" panose="020B0604020202020204" pitchFamily="34" charset="0"/>
                        </a:rPr>
                        <a:t>7,81</a:t>
                      </a:r>
                      <a:endParaRPr lang="ru-RU" sz="2000" b="1" dirty="0">
                        <a:effectLst/>
                        <a:latin typeface="Arial" panose="020B0604020202020204" pitchFamily="34" charset="0"/>
                        <a:ea typeface="Calibri"/>
                        <a:cs typeface="Arial" panose="020B0604020202020204" pitchFamily="34" charset="0"/>
                      </a:endParaRPr>
                    </a:p>
                  </a:txBody>
                  <a:tcPr marL="68580" marR="68580" marT="0" marB="0" anchor="ctr"/>
                </a:tc>
                <a:tc>
                  <a:txBody>
                    <a:bodyPr/>
                    <a:lstStyle/>
                    <a:p>
                      <a:pPr marL="0" algn="ctr">
                        <a:lnSpc>
                          <a:spcPct val="115000"/>
                        </a:lnSpc>
                        <a:spcAft>
                          <a:spcPts val="0"/>
                        </a:spcAft>
                      </a:pPr>
                      <a:r>
                        <a:rPr lang="ru-RU" sz="2000" b="1" dirty="0">
                          <a:effectLst/>
                          <a:latin typeface="Arial" panose="020B0604020202020204" pitchFamily="34" charset="0"/>
                          <a:cs typeface="Arial" panose="020B0604020202020204" pitchFamily="34" charset="0"/>
                        </a:rPr>
                        <a:t>8,61</a:t>
                      </a:r>
                      <a:endParaRPr lang="ru-RU" sz="2000" b="1" dirty="0">
                        <a:effectLst/>
                        <a:latin typeface="Arial" panose="020B0604020202020204" pitchFamily="34" charset="0"/>
                        <a:ea typeface="Calibri"/>
                        <a:cs typeface="Arial" panose="020B0604020202020204" pitchFamily="34" charset="0"/>
                      </a:endParaRPr>
                    </a:p>
                  </a:txBody>
                  <a:tcPr marL="68580" marR="68580" marT="0" marB="0" anchor="ctr"/>
                </a:tc>
                <a:tc>
                  <a:txBody>
                    <a:bodyPr/>
                    <a:lstStyle/>
                    <a:p>
                      <a:pPr marL="0" algn="ctr">
                        <a:lnSpc>
                          <a:spcPct val="115000"/>
                        </a:lnSpc>
                        <a:spcAft>
                          <a:spcPts val="0"/>
                        </a:spcAft>
                      </a:pPr>
                      <a:r>
                        <a:rPr lang="ru-RU" sz="2000" b="1" dirty="0">
                          <a:effectLst/>
                          <a:latin typeface="Arial" panose="020B0604020202020204" pitchFamily="34" charset="0"/>
                          <a:cs typeface="Arial" panose="020B0604020202020204" pitchFamily="34" charset="0"/>
                        </a:rPr>
                        <a:t>8,50</a:t>
                      </a:r>
                      <a:endParaRPr lang="ru-RU" sz="2000" b="1" dirty="0">
                        <a:effectLst/>
                        <a:latin typeface="Arial" panose="020B0604020202020204" pitchFamily="34" charset="0"/>
                        <a:ea typeface="Calibri"/>
                        <a:cs typeface="Arial" panose="020B0604020202020204" pitchFamily="34" charset="0"/>
                      </a:endParaRPr>
                    </a:p>
                  </a:txBody>
                  <a:tcPr marL="68580" marR="68580" marT="0" marB="0" anchor="ctr"/>
                </a:tc>
                <a:tc>
                  <a:txBody>
                    <a:bodyPr/>
                    <a:lstStyle/>
                    <a:p>
                      <a:pPr marL="0" algn="ctr">
                        <a:lnSpc>
                          <a:spcPct val="115000"/>
                        </a:lnSpc>
                        <a:spcAft>
                          <a:spcPts val="0"/>
                        </a:spcAft>
                      </a:pPr>
                      <a:r>
                        <a:rPr lang="ru-RU" sz="2000" b="1" dirty="0">
                          <a:effectLst/>
                          <a:latin typeface="Arial" panose="020B0604020202020204" pitchFamily="34" charset="0"/>
                          <a:cs typeface="Arial" panose="020B0604020202020204" pitchFamily="34" charset="0"/>
                        </a:rPr>
                        <a:t>9,00</a:t>
                      </a:r>
                      <a:endParaRPr lang="ru-RU" sz="2000" b="1" dirty="0">
                        <a:effectLst/>
                        <a:latin typeface="Arial" panose="020B0604020202020204" pitchFamily="34" charset="0"/>
                        <a:ea typeface="Calibri"/>
                        <a:cs typeface="Arial" panose="020B0604020202020204" pitchFamily="34" charset="0"/>
                      </a:endParaRPr>
                    </a:p>
                  </a:txBody>
                  <a:tcPr marL="68580" marR="68580" marT="0" marB="0" anchor="ctr"/>
                </a:tc>
                <a:tc>
                  <a:txBody>
                    <a:bodyPr/>
                    <a:lstStyle/>
                    <a:p>
                      <a:pPr marL="0" algn="ctr">
                        <a:lnSpc>
                          <a:spcPct val="115000"/>
                        </a:lnSpc>
                        <a:spcAft>
                          <a:spcPts val="0"/>
                        </a:spcAft>
                      </a:pPr>
                      <a:r>
                        <a:rPr lang="ru-RU" sz="2000" b="1" dirty="0">
                          <a:effectLst/>
                          <a:latin typeface="Arial" panose="020B0604020202020204" pitchFamily="34" charset="0"/>
                          <a:ea typeface="Calibri"/>
                          <a:cs typeface="Arial" panose="020B0604020202020204" pitchFamily="34" charset="0"/>
                        </a:rPr>
                        <a:t>9,33</a:t>
                      </a:r>
                    </a:p>
                  </a:txBody>
                  <a:tcPr marL="68580" marR="68580" marT="0" marB="0" anchor="ctr"/>
                </a:tc>
                <a:tc>
                  <a:txBody>
                    <a:bodyPr/>
                    <a:lstStyle/>
                    <a:p>
                      <a:pPr marL="0" algn="ctr">
                        <a:lnSpc>
                          <a:spcPct val="115000"/>
                        </a:lnSpc>
                        <a:spcAft>
                          <a:spcPts val="0"/>
                        </a:spcAft>
                      </a:pPr>
                      <a:r>
                        <a:rPr lang="ru-RU" sz="2000" b="1" dirty="0">
                          <a:effectLst/>
                          <a:latin typeface="Arial" panose="020B0604020202020204" pitchFamily="34" charset="0"/>
                          <a:ea typeface="Calibri"/>
                          <a:cs typeface="Arial" panose="020B0604020202020204" pitchFamily="34" charset="0"/>
                        </a:rPr>
                        <a:t>8,70</a:t>
                      </a:r>
                    </a:p>
                  </a:txBody>
                  <a:tcPr marL="68580" marR="68580" marT="0" marB="0" anchor="ctr"/>
                </a:tc>
                <a:extLst>
                  <a:ext uri="{0D108BD9-81ED-4DB2-BD59-A6C34878D82A}">
                    <a16:rowId xmlns:a16="http://schemas.microsoft.com/office/drawing/2014/main" val="10002"/>
                  </a:ext>
                </a:extLst>
              </a:tr>
            </a:tbl>
          </a:graphicData>
        </a:graphic>
      </p:graphicFrame>
      <p:sp>
        <p:nvSpPr>
          <p:cNvPr id="8" name="TextBox 7"/>
          <p:cNvSpPr txBox="1"/>
          <p:nvPr/>
        </p:nvSpPr>
        <p:spPr>
          <a:xfrm>
            <a:off x="208671" y="6477104"/>
            <a:ext cx="5722592" cy="369332"/>
          </a:xfrm>
          <a:prstGeom prst="rect">
            <a:avLst/>
          </a:prstGeom>
          <a:noFill/>
        </p:spPr>
        <p:txBody>
          <a:bodyPr wrap="none" rtlCol="0">
            <a:spAutoFit/>
          </a:bodyPr>
          <a:lstStyle/>
          <a:p>
            <a:r>
              <a:rPr lang="ru-RU" dirty="0"/>
              <a:t>*на основании анкетирования участников мероприятий</a:t>
            </a:r>
          </a:p>
        </p:txBody>
      </p:sp>
    </p:spTree>
    <p:extLst>
      <p:ext uri="{BB962C8B-B14F-4D97-AF65-F5344CB8AC3E}">
        <p14:creationId xmlns:p14="http://schemas.microsoft.com/office/powerpoint/2010/main" val="321534266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a:extLst>
              <a:ext uri="{FF2B5EF4-FFF2-40B4-BE49-F238E27FC236}">
                <a16:creationId xmlns:a16="http://schemas.microsoft.com/office/drawing/2014/main" id="{363D4AF4-F2FE-4D3C-9F48-A26A7E7AAD2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2846832" cy="6858000"/>
          </a:xfrm>
          <a:prstGeom prst="rect">
            <a:avLst/>
          </a:prstGeom>
        </p:spPr>
      </p:pic>
      <p:sp>
        <p:nvSpPr>
          <p:cNvPr id="2" name="Заголовок 1">
            <a:extLst>
              <a:ext uri="{FF2B5EF4-FFF2-40B4-BE49-F238E27FC236}">
                <a16:creationId xmlns:a16="http://schemas.microsoft.com/office/drawing/2014/main" id="{8D0ADDD0-434E-4E69-B54A-3816A69EF515}"/>
              </a:ext>
            </a:extLst>
          </p:cNvPr>
          <p:cNvSpPr>
            <a:spLocks noGrp="1"/>
          </p:cNvSpPr>
          <p:nvPr>
            <p:ph type="title"/>
          </p:nvPr>
        </p:nvSpPr>
        <p:spPr>
          <a:xfrm>
            <a:off x="3043780" y="257420"/>
            <a:ext cx="8183410" cy="605546"/>
          </a:xfrm>
        </p:spPr>
        <p:txBody>
          <a:bodyPr>
            <a:normAutofit fontScale="90000"/>
          </a:bodyPr>
          <a:lstStyle/>
          <a:p>
            <a:r>
              <a:rPr lang="ru-RU" sz="2800" dirty="0"/>
              <a:t>Планы комитета. </a:t>
            </a:r>
            <a:br>
              <a:rPr lang="ru-RU" sz="2800" dirty="0"/>
            </a:br>
            <a:r>
              <a:rPr lang="ru-RU" sz="2800" dirty="0"/>
              <a:t>Формат мероприятий и практические кейсы.</a:t>
            </a:r>
          </a:p>
        </p:txBody>
      </p:sp>
      <p:sp>
        <p:nvSpPr>
          <p:cNvPr id="3" name="Объект 2">
            <a:extLst>
              <a:ext uri="{FF2B5EF4-FFF2-40B4-BE49-F238E27FC236}">
                <a16:creationId xmlns:a16="http://schemas.microsoft.com/office/drawing/2014/main" id="{9B92FA30-81E7-44E4-9730-84DD29D92828}"/>
              </a:ext>
            </a:extLst>
          </p:cNvPr>
          <p:cNvSpPr>
            <a:spLocks noGrp="1"/>
          </p:cNvSpPr>
          <p:nvPr>
            <p:ph idx="1"/>
          </p:nvPr>
        </p:nvSpPr>
        <p:spPr>
          <a:xfrm>
            <a:off x="2475914" y="1041009"/>
            <a:ext cx="9537895" cy="5559571"/>
          </a:xfrm>
        </p:spPr>
        <p:txBody>
          <a:bodyPr>
            <a:normAutofit fontScale="92500" lnSpcReduction="10000"/>
          </a:bodyPr>
          <a:lstStyle/>
          <a:p>
            <a:r>
              <a:rPr lang="ru-RU" sz="2000" dirty="0"/>
              <a:t>Продукция двойного назначения. Что делать, если груз задержан на границе и как этого избежать?</a:t>
            </a:r>
          </a:p>
          <a:p>
            <a:r>
              <a:rPr lang="ru-RU" sz="2000" dirty="0"/>
              <a:t>Порядок документооборота между участниками ВЭД России и Казахстана, если казахстанская компания подключена к электронной системе обмена первичной документацией.</a:t>
            </a:r>
          </a:p>
          <a:p>
            <a:r>
              <a:rPr lang="ru-RU" sz="2000" dirty="0"/>
              <a:t>Как быстро получить справку о </a:t>
            </a:r>
            <a:r>
              <a:rPr lang="ru-RU" sz="2000" dirty="0" err="1"/>
              <a:t>резиденстве</a:t>
            </a:r>
            <a:r>
              <a:rPr lang="ru-RU" sz="2000" dirty="0"/>
              <a:t> и учесть этот шаг при планировании поступления оплаты за оказанные услуги в другой стране?</a:t>
            </a:r>
          </a:p>
          <a:p>
            <a:r>
              <a:rPr lang="ru-RU" sz="2000" dirty="0"/>
              <a:t>Как получить БИН в Казахстане без открытия филиала или представительства?</a:t>
            </a:r>
          </a:p>
          <a:p>
            <a:r>
              <a:rPr lang="ru-RU" sz="2000" dirty="0"/>
              <a:t>Порядок регистрации и участия в торговых процедурах на ЭТП, пошаговое руководство.</a:t>
            </a:r>
          </a:p>
          <a:p>
            <a:r>
              <a:rPr lang="ru-RU" sz="2000" dirty="0"/>
              <a:t>Как максимально достоверно проверить делового партнера в РК?</a:t>
            </a:r>
          </a:p>
          <a:p>
            <a:r>
              <a:rPr lang="ru-RU" sz="2000" dirty="0"/>
              <a:t>Вопросы экспорта высокотехнологичной продукции.</a:t>
            </a:r>
          </a:p>
          <a:p>
            <a:r>
              <a:rPr lang="ru-RU" sz="2000" dirty="0"/>
              <a:t>Экспресс оценка прибыльности сделки при экспорте в РК с учетом всех возможных затрат. Образец.</a:t>
            </a:r>
          </a:p>
          <a:p>
            <a:r>
              <a:rPr lang="ru-RU" sz="2000" dirty="0"/>
              <a:t>Что делать, если вы находитесь в служебной командировке на автомобиле, и у вас по чистой случайности изъяли водительские права?</a:t>
            </a:r>
          </a:p>
          <a:p>
            <a:r>
              <a:rPr lang="ru-RU" sz="2000" dirty="0"/>
              <a:t>Допрос экспортера в налоговой.</a:t>
            </a:r>
          </a:p>
        </p:txBody>
      </p:sp>
    </p:spTree>
    <p:extLst>
      <p:ext uri="{BB962C8B-B14F-4D97-AF65-F5344CB8AC3E}">
        <p14:creationId xmlns:p14="http://schemas.microsoft.com/office/powerpoint/2010/main" val="47544282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4000" b="-4000"/>
          </a:stretch>
        </a:blipFill>
        <a:effectLst/>
      </p:bgPr>
    </p:bg>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8D0ADDD0-434E-4E69-B54A-3816A69EF515}"/>
              </a:ext>
            </a:extLst>
          </p:cNvPr>
          <p:cNvSpPr>
            <a:spLocks noGrp="1"/>
          </p:cNvSpPr>
          <p:nvPr>
            <p:ph type="title"/>
          </p:nvPr>
        </p:nvSpPr>
        <p:spPr>
          <a:xfrm>
            <a:off x="4656406" y="114040"/>
            <a:ext cx="6275363" cy="661817"/>
          </a:xfrm>
        </p:spPr>
        <p:txBody>
          <a:bodyPr>
            <a:normAutofit/>
          </a:bodyPr>
          <a:lstStyle/>
          <a:p>
            <a:r>
              <a:rPr lang="ru-RU" sz="2800" b="1" dirty="0"/>
              <a:t>Экспорт продукции МСП в КНР</a:t>
            </a:r>
          </a:p>
        </p:txBody>
      </p:sp>
      <p:sp>
        <p:nvSpPr>
          <p:cNvPr id="3" name="Объект 2">
            <a:extLst>
              <a:ext uri="{FF2B5EF4-FFF2-40B4-BE49-F238E27FC236}">
                <a16:creationId xmlns:a16="http://schemas.microsoft.com/office/drawing/2014/main" id="{9B92FA30-81E7-44E4-9730-84DD29D92828}"/>
              </a:ext>
            </a:extLst>
          </p:cNvPr>
          <p:cNvSpPr>
            <a:spLocks noGrp="1"/>
          </p:cNvSpPr>
          <p:nvPr>
            <p:ph idx="1"/>
          </p:nvPr>
        </p:nvSpPr>
        <p:spPr>
          <a:xfrm>
            <a:off x="159656" y="1727200"/>
            <a:ext cx="6311817" cy="5130799"/>
          </a:xfrm>
        </p:spPr>
        <p:txBody>
          <a:bodyPr>
            <a:normAutofit fontScale="92500" lnSpcReduction="10000"/>
          </a:bodyPr>
          <a:lstStyle/>
          <a:p>
            <a:pPr marL="0" indent="0">
              <a:buNone/>
            </a:pPr>
            <a:r>
              <a:rPr lang="ru-RU" sz="2000" b="1" dirty="0"/>
              <a:t>Преимущества:</a:t>
            </a:r>
          </a:p>
          <a:p>
            <a:pPr marL="342900" indent="-342900">
              <a:buFontTx/>
              <a:buChar char="-"/>
            </a:pPr>
            <a:r>
              <a:rPr lang="ru-RU" sz="2000" dirty="0"/>
              <a:t>Создан китайцами для китайских потребителей;</a:t>
            </a:r>
          </a:p>
          <a:p>
            <a:pPr marL="342900" indent="-342900">
              <a:buFontTx/>
              <a:buChar char="-"/>
            </a:pPr>
            <a:r>
              <a:rPr lang="ru-RU" sz="2000" dirty="0"/>
              <a:t>Только компании из России имеют право размещать свои товары и услуги;</a:t>
            </a:r>
          </a:p>
          <a:p>
            <a:pPr marL="342900" indent="-342900">
              <a:buFontTx/>
              <a:buChar char="-"/>
            </a:pPr>
            <a:r>
              <a:rPr lang="ru-RU" sz="2000" dirty="0"/>
              <a:t>Комплексное сопровождение и поддержка представителей МСП России при работе с платформой;</a:t>
            </a:r>
          </a:p>
          <a:p>
            <a:pPr marL="342900" indent="-342900">
              <a:buFontTx/>
              <a:buChar char="-"/>
            </a:pPr>
            <a:r>
              <a:rPr lang="ru-RU" sz="2000" dirty="0"/>
              <a:t>Бесплатное размещение для всех, кто подаст заявку до ЭКСПО (15 Июня 2019 г.);</a:t>
            </a:r>
          </a:p>
          <a:p>
            <a:pPr marL="342900" indent="-342900">
              <a:buFontTx/>
              <a:buChar char="-"/>
            </a:pPr>
            <a:r>
              <a:rPr lang="ru-RU" sz="2000" dirty="0"/>
              <a:t>Возможность получения государственной поддержки (субсидирования) для размещения своих товаров и услуг после ЭКСПО;</a:t>
            </a:r>
          </a:p>
          <a:p>
            <a:pPr marL="342900" indent="-342900">
              <a:buFontTx/>
              <a:buChar char="-"/>
            </a:pPr>
            <a:r>
              <a:rPr lang="ru-RU" sz="2000" dirty="0"/>
              <a:t>Активное продвижение </a:t>
            </a:r>
            <a:r>
              <a:rPr lang="en-US" sz="2000" dirty="0"/>
              <a:t>RUALL.CN </a:t>
            </a:r>
            <a:r>
              <a:rPr lang="ru-RU" sz="2000" dirty="0"/>
              <a:t>в социальных сетях Китая и привлечение </a:t>
            </a:r>
            <a:r>
              <a:rPr lang="ru-RU" sz="2000"/>
              <a:t>потенциальных заказчиков;</a:t>
            </a:r>
            <a:endParaRPr lang="ru-RU" sz="2000" dirty="0"/>
          </a:p>
          <a:p>
            <a:pPr marL="342900" indent="-342900">
              <a:buFontTx/>
              <a:buChar char="-"/>
            </a:pPr>
            <a:r>
              <a:rPr lang="ru-RU" sz="2000" dirty="0"/>
              <a:t>Сервис-партнер в России – ООО «Экспортная сервисная компания» (г. Челябинск).</a:t>
            </a:r>
            <a:endParaRPr lang="en-US" sz="2000" dirty="0"/>
          </a:p>
        </p:txBody>
      </p:sp>
      <p:sp>
        <p:nvSpPr>
          <p:cNvPr id="8" name="Прямоугольник 7">
            <a:extLst>
              <a:ext uri="{FF2B5EF4-FFF2-40B4-BE49-F238E27FC236}">
                <a16:creationId xmlns:a16="http://schemas.microsoft.com/office/drawing/2014/main" id="{09189E94-9F18-40D0-8F60-282C65E28934}"/>
              </a:ext>
            </a:extLst>
          </p:cNvPr>
          <p:cNvSpPr/>
          <p:nvPr/>
        </p:nvSpPr>
        <p:spPr>
          <a:xfrm>
            <a:off x="6819817" y="2286391"/>
            <a:ext cx="5510428" cy="830997"/>
          </a:xfrm>
          <a:prstGeom prst="rect">
            <a:avLst/>
          </a:prstGeom>
        </p:spPr>
        <p:txBody>
          <a:bodyPr wrap="square">
            <a:spAutoFit/>
          </a:bodyPr>
          <a:lstStyle/>
          <a:p>
            <a:pPr algn="ctr"/>
            <a:r>
              <a:rPr lang="ru-RU" sz="2400" b="1" dirty="0">
                <a:latin typeface="Arial" panose="020B0604020202020204" pitchFamily="34" charset="0"/>
                <a:cs typeface="Arial" panose="020B0604020202020204" pitchFamily="34" charset="0"/>
              </a:rPr>
              <a:t>Витрина и торговая площадка </a:t>
            </a:r>
            <a:r>
              <a:rPr lang="en-US" sz="2400" b="1" dirty="0">
                <a:latin typeface="Arial" panose="020B0604020202020204" pitchFamily="34" charset="0"/>
                <a:cs typeface="Arial" panose="020B0604020202020204" pitchFamily="34" charset="0"/>
              </a:rPr>
              <a:t>RUALL.CN</a:t>
            </a:r>
            <a:endParaRPr lang="ru-RU" sz="24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57689148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id="{9B92FA30-81E7-44E4-9730-84DD29D92828}"/>
              </a:ext>
            </a:extLst>
          </p:cNvPr>
          <p:cNvSpPr>
            <a:spLocks noGrp="1"/>
          </p:cNvSpPr>
          <p:nvPr>
            <p:ph idx="1"/>
          </p:nvPr>
        </p:nvSpPr>
        <p:spPr>
          <a:xfrm>
            <a:off x="4656406" y="1793175"/>
            <a:ext cx="7159542" cy="4809506"/>
          </a:xfrm>
        </p:spPr>
        <p:txBody>
          <a:bodyPr/>
          <a:lstStyle/>
          <a:p>
            <a:pPr marL="0" indent="0">
              <a:buNone/>
            </a:pPr>
            <a:r>
              <a:rPr lang="ru-RU" dirty="0"/>
              <a:t>Взять из заметок своих</a:t>
            </a:r>
          </a:p>
          <a:p>
            <a:pPr marL="0" indent="0">
              <a:buNone/>
            </a:pPr>
            <a:r>
              <a:rPr lang="ru-RU" dirty="0"/>
              <a:t>Пример с арестом машины,  справка о </a:t>
            </a:r>
            <a:r>
              <a:rPr lang="ru-RU" dirty="0" err="1"/>
              <a:t>резиденстве</a:t>
            </a:r>
            <a:r>
              <a:rPr lang="ru-RU" dirty="0"/>
              <a:t>, работа с ЭТП Казахстана</a:t>
            </a:r>
          </a:p>
        </p:txBody>
      </p:sp>
      <p:pic>
        <p:nvPicPr>
          <p:cNvPr id="4" name="Рисунок 3">
            <a:extLst>
              <a:ext uri="{FF2B5EF4-FFF2-40B4-BE49-F238E27FC236}">
                <a16:creationId xmlns:a16="http://schemas.microsoft.com/office/drawing/2014/main" id="{363D4AF4-F2FE-4D3C-9F48-A26A7E7AAD2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2846832" cy="6858000"/>
          </a:xfrm>
          <a:prstGeom prst="rect">
            <a:avLst/>
          </a:prstGeom>
        </p:spPr>
      </p:pic>
      <p:pic>
        <p:nvPicPr>
          <p:cNvPr id="6" name="Рисунок 5">
            <a:extLst>
              <a:ext uri="{FF2B5EF4-FFF2-40B4-BE49-F238E27FC236}">
                <a16:creationId xmlns:a16="http://schemas.microsoft.com/office/drawing/2014/main" id="{F0973502-1491-41C0-8D1E-9BCD71FA07D1}"/>
              </a:ext>
            </a:extLst>
          </p:cNvPr>
          <p:cNvPicPr>
            <a:picLocks noChangeAspect="1"/>
          </p:cNvPicPr>
          <p:nvPr/>
        </p:nvPicPr>
        <p:blipFill>
          <a:blip r:embed="rId3"/>
          <a:stretch>
            <a:fillRect/>
          </a:stretch>
        </p:blipFill>
        <p:spPr>
          <a:xfrm>
            <a:off x="47625" y="0"/>
            <a:ext cx="12144375" cy="6858000"/>
          </a:xfrm>
          <a:prstGeom prst="rect">
            <a:avLst/>
          </a:prstGeom>
        </p:spPr>
      </p:pic>
    </p:spTree>
    <p:extLst>
      <p:ext uri="{BB962C8B-B14F-4D97-AF65-F5344CB8AC3E}">
        <p14:creationId xmlns:p14="http://schemas.microsoft.com/office/powerpoint/2010/main" val="90490739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id="{9B92FA30-81E7-44E4-9730-84DD29D92828}"/>
              </a:ext>
            </a:extLst>
          </p:cNvPr>
          <p:cNvSpPr>
            <a:spLocks noGrp="1"/>
          </p:cNvSpPr>
          <p:nvPr>
            <p:ph idx="1"/>
          </p:nvPr>
        </p:nvSpPr>
        <p:spPr>
          <a:xfrm>
            <a:off x="4656406" y="1793175"/>
            <a:ext cx="7159542" cy="4809506"/>
          </a:xfrm>
        </p:spPr>
        <p:txBody>
          <a:bodyPr/>
          <a:lstStyle/>
          <a:p>
            <a:pPr marL="0" indent="0">
              <a:buNone/>
            </a:pPr>
            <a:r>
              <a:rPr lang="ru-RU" dirty="0"/>
              <a:t>Взять из заметок своих</a:t>
            </a:r>
          </a:p>
          <a:p>
            <a:pPr marL="0" indent="0">
              <a:buNone/>
            </a:pPr>
            <a:r>
              <a:rPr lang="ru-RU" dirty="0"/>
              <a:t>Пример с арестом машины,  справка о </a:t>
            </a:r>
            <a:r>
              <a:rPr lang="ru-RU" dirty="0" err="1"/>
              <a:t>резиденстве</a:t>
            </a:r>
            <a:r>
              <a:rPr lang="ru-RU" dirty="0"/>
              <a:t>, работа с ЭТП Казахстана</a:t>
            </a:r>
          </a:p>
        </p:txBody>
      </p:sp>
      <p:pic>
        <p:nvPicPr>
          <p:cNvPr id="5" name="Рисунок 4">
            <a:extLst>
              <a:ext uri="{FF2B5EF4-FFF2-40B4-BE49-F238E27FC236}">
                <a16:creationId xmlns:a16="http://schemas.microsoft.com/office/drawing/2014/main" id="{3B01DE29-4FE5-41F0-8BC8-7A736DB1777D}"/>
              </a:ext>
            </a:extLst>
          </p:cNvPr>
          <p:cNvPicPr>
            <a:picLocks noChangeAspect="1"/>
          </p:cNvPicPr>
          <p:nvPr/>
        </p:nvPicPr>
        <p:blipFill>
          <a:blip r:embed="rId2"/>
          <a:stretch>
            <a:fillRect/>
          </a:stretch>
        </p:blipFill>
        <p:spPr>
          <a:xfrm>
            <a:off x="-21109" y="0"/>
            <a:ext cx="12213110" cy="5675086"/>
          </a:xfrm>
          <a:prstGeom prst="rect">
            <a:avLst/>
          </a:prstGeom>
        </p:spPr>
      </p:pic>
      <p:sp>
        <p:nvSpPr>
          <p:cNvPr id="8" name="TextBox 7">
            <a:extLst>
              <a:ext uri="{FF2B5EF4-FFF2-40B4-BE49-F238E27FC236}">
                <a16:creationId xmlns:a16="http://schemas.microsoft.com/office/drawing/2014/main" id="{CBB0C0E2-1BC8-4BF5-891F-C21B0A823CF5}"/>
              </a:ext>
            </a:extLst>
          </p:cNvPr>
          <p:cNvSpPr txBox="1"/>
          <p:nvPr/>
        </p:nvSpPr>
        <p:spPr>
          <a:xfrm>
            <a:off x="0" y="5675086"/>
            <a:ext cx="12192000" cy="1138773"/>
          </a:xfrm>
          <a:prstGeom prst="rect">
            <a:avLst/>
          </a:prstGeom>
          <a:noFill/>
        </p:spPr>
        <p:txBody>
          <a:bodyPr wrap="square" rtlCol="0">
            <a:spAutoFit/>
          </a:bodyPr>
          <a:lstStyle/>
          <a:p>
            <a:pPr algn="ctr"/>
            <a:r>
              <a:rPr lang="ru-RU" sz="2800" b="1" dirty="0">
                <a:solidFill>
                  <a:srgbClr val="FF0000"/>
                </a:solidFill>
              </a:rPr>
              <a:t>Подать заявку на размещение продукции вы можете по </a:t>
            </a:r>
            <a:r>
              <a:rPr lang="en-US" sz="2800" b="1" dirty="0">
                <a:solidFill>
                  <a:srgbClr val="FF0000"/>
                </a:solidFill>
              </a:rPr>
              <a:t>email:</a:t>
            </a:r>
          </a:p>
          <a:p>
            <a:pPr algn="ctr"/>
            <a:r>
              <a:rPr lang="en-US" sz="4000" dirty="0">
                <a:hlinkClick r:id="rId3"/>
              </a:rPr>
              <a:t>rusexportc@gmail.com</a:t>
            </a:r>
            <a:r>
              <a:rPr lang="en-US" sz="4000" dirty="0"/>
              <a:t> </a:t>
            </a:r>
            <a:endParaRPr lang="ru-RU" sz="4000" dirty="0"/>
          </a:p>
        </p:txBody>
      </p:sp>
    </p:spTree>
    <p:extLst>
      <p:ext uri="{BB962C8B-B14F-4D97-AF65-F5344CB8AC3E}">
        <p14:creationId xmlns:p14="http://schemas.microsoft.com/office/powerpoint/2010/main" val="243924342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Рисунок 4">
            <a:extLst>
              <a:ext uri="{FF2B5EF4-FFF2-40B4-BE49-F238E27FC236}">
                <a16:creationId xmlns:a16="http://schemas.microsoft.com/office/drawing/2014/main" id="{F9FFBB66-A52C-4E7D-B722-757B2B4DA41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2846832" cy="6858000"/>
          </a:xfrm>
          <a:prstGeom prst="rect">
            <a:avLst/>
          </a:prstGeom>
        </p:spPr>
      </p:pic>
      <p:sp>
        <p:nvSpPr>
          <p:cNvPr id="2" name="Заголовок 1">
            <a:extLst>
              <a:ext uri="{FF2B5EF4-FFF2-40B4-BE49-F238E27FC236}">
                <a16:creationId xmlns:a16="http://schemas.microsoft.com/office/drawing/2014/main" id="{0C9E0102-25A7-4510-8985-493DAFC27795}"/>
              </a:ext>
            </a:extLst>
          </p:cNvPr>
          <p:cNvSpPr>
            <a:spLocks noGrp="1"/>
          </p:cNvSpPr>
          <p:nvPr>
            <p:ph type="ctrTitle"/>
          </p:nvPr>
        </p:nvSpPr>
        <p:spPr>
          <a:xfrm>
            <a:off x="3259707" y="610909"/>
            <a:ext cx="6668086" cy="554165"/>
          </a:xfrm>
        </p:spPr>
        <p:txBody>
          <a:bodyPr>
            <a:normAutofit/>
          </a:bodyPr>
          <a:lstStyle/>
          <a:p>
            <a:r>
              <a:rPr lang="ru-RU" sz="2800" b="1" dirty="0"/>
              <a:t>ООО «Первая сервисная компания»</a:t>
            </a:r>
          </a:p>
        </p:txBody>
      </p:sp>
      <p:sp>
        <p:nvSpPr>
          <p:cNvPr id="3" name="Подзаголовок 2">
            <a:extLst>
              <a:ext uri="{FF2B5EF4-FFF2-40B4-BE49-F238E27FC236}">
                <a16:creationId xmlns:a16="http://schemas.microsoft.com/office/drawing/2014/main" id="{F3601C76-6797-4CB7-9CF6-27C6D706979C}"/>
              </a:ext>
            </a:extLst>
          </p:cNvPr>
          <p:cNvSpPr>
            <a:spLocks noGrp="1"/>
          </p:cNvSpPr>
          <p:nvPr>
            <p:ph type="subTitle" idx="1"/>
          </p:nvPr>
        </p:nvSpPr>
        <p:spPr>
          <a:xfrm>
            <a:off x="3259707" y="1540539"/>
            <a:ext cx="8637094" cy="5040380"/>
          </a:xfrm>
        </p:spPr>
        <p:txBody>
          <a:bodyPr>
            <a:normAutofit/>
          </a:bodyPr>
          <a:lstStyle/>
          <a:p>
            <a:pPr algn="l"/>
            <a:r>
              <a:rPr lang="ru-RU" dirty="0"/>
              <a:t>- 5 лет в сфере ВЭД</a:t>
            </a:r>
          </a:p>
          <a:p>
            <a:pPr algn="l"/>
            <a:r>
              <a:rPr lang="ru-RU" dirty="0"/>
              <a:t>- Экспорт оборудования и комплектующих для нефтегазовой отрасли</a:t>
            </a:r>
          </a:p>
          <a:p>
            <a:pPr algn="l"/>
            <a:r>
              <a:rPr lang="ru-RU" dirty="0"/>
              <a:t>- Оказание услуг для нефтесервисных предприятий</a:t>
            </a:r>
          </a:p>
          <a:p>
            <a:pPr algn="l"/>
            <a:r>
              <a:rPr lang="ru-RU" dirty="0"/>
              <a:t>- Производство инновационного устройства для борьбы с отложениями парафина и солей жесткости на внутренних стенках трубопроводов и погружном оборудовании</a:t>
            </a:r>
          </a:p>
          <a:p>
            <a:pPr algn="l"/>
            <a:r>
              <a:rPr lang="ru-RU" dirty="0"/>
              <a:t>- Победитель конкурса «Лучший экспортер Челябинской области 2017»</a:t>
            </a:r>
          </a:p>
          <a:p>
            <a:pPr algn="l"/>
            <a:r>
              <a:rPr lang="ru-RU" dirty="0"/>
              <a:t>- Рынки сбыта: Республика Казахстан. </a:t>
            </a:r>
          </a:p>
          <a:p>
            <a:pPr algn="l"/>
            <a:r>
              <a:rPr lang="ru-RU" dirty="0"/>
              <a:t>- В перспективе: Китай, Африка, Ближний Восток, Латинская Америка</a:t>
            </a:r>
          </a:p>
          <a:p>
            <a:pPr algn="l"/>
            <a:endParaRPr lang="ru-RU" dirty="0"/>
          </a:p>
        </p:txBody>
      </p:sp>
    </p:spTree>
    <p:extLst>
      <p:ext uri="{BB962C8B-B14F-4D97-AF65-F5344CB8AC3E}">
        <p14:creationId xmlns:p14="http://schemas.microsoft.com/office/powerpoint/2010/main" val="47545858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CD4C9F2B-2908-434C-BB0F-050E3454CD75}"/>
              </a:ext>
            </a:extLst>
          </p:cNvPr>
          <p:cNvSpPr>
            <a:spLocks noGrp="1"/>
          </p:cNvSpPr>
          <p:nvPr>
            <p:ph type="title"/>
          </p:nvPr>
        </p:nvSpPr>
        <p:spPr>
          <a:xfrm>
            <a:off x="2044928" y="58082"/>
            <a:ext cx="7870371" cy="1325563"/>
          </a:xfrm>
        </p:spPr>
        <p:txBody>
          <a:bodyPr>
            <a:normAutofit/>
          </a:bodyPr>
          <a:lstStyle/>
          <a:p>
            <a:r>
              <a:rPr lang="ru-RU" sz="3200" dirty="0"/>
              <a:t>Приглашаем посетить семинар </a:t>
            </a:r>
            <a:br>
              <a:rPr lang="en-US" sz="3200" dirty="0"/>
            </a:br>
            <a:r>
              <a:rPr lang="ru-RU" sz="3200" dirty="0"/>
              <a:t>«ВЭД для начинающих»</a:t>
            </a:r>
          </a:p>
        </p:txBody>
      </p:sp>
      <p:pic>
        <p:nvPicPr>
          <p:cNvPr id="5" name="Объект 4">
            <a:extLst>
              <a:ext uri="{FF2B5EF4-FFF2-40B4-BE49-F238E27FC236}">
                <a16:creationId xmlns:a16="http://schemas.microsoft.com/office/drawing/2014/main" id="{9D07FE4D-DDFA-422C-B538-59C1995B68F1}"/>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88722" y="1589956"/>
            <a:ext cx="6143625" cy="3362325"/>
          </a:xfrm>
        </p:spPr>
      </p:pic>
      <p:pic>
        <p:nvPicPr>
          <p:cNvPr id="7" name="Рисунок 6">
            <a:extLst>
              <a:ext uri="{FF2B5EF4-FFF2-40B4-BE49-F238E27FC236}">
                <a16:creationId xmlns:a16="http://schemas.microsoft.com/office/drawing/2014/main" id="{3F03402E-7786-4CAC-B319-BD1C22F8770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824233" y="1589956"/>
            <a:ext cx="5386179" cy="4045094"/>
          </a:xfrm>
          <a:prstGeom prst="rect">
            <a:avLst/>
          </a:prstGeom>
        </p:spPr>
      </p:pic>
      <p:sp>
        <p:nvSpPr>
          <p:cNvPr id="8" name="TextBox 7">
            <a:extLst>
              <a:ext uri="{FF2B5EF4-FFF2-40B4-BE49-F238E27FC236}">
                <a16:creationId xmlns:a16="http://schemas.microsoft.com/office/drawing/2014/main" id="{BD4690DE-9774-4A1C-952C-2E21A5271EAA}"/>
              </a:ext>
            </a:extLst>
          </p:cNvPr>
          <p:cNvSpPr txBox="1"/>
          <p:nvPr/>
        </p:nvSpPr>
        <p:spPr>
          <a:xfrm>
            <a:off x="671349" y="5306139"/>
            <a:ext cx="5011387" cy="830997"/>
          </a:xfrm>
          <a:prstGeom prst="rect">
            <a:avLst/>
          </a:prstGeom>
          <a:noFill/>
        </p:spPr>
        <p:txBody>
          <a:bodyPr wrap="square" rtlCol="0">
            <a:spAutoFit/>
          </a:bodyPr>
          <a:lstStyle/>
          <a:p>
            <a:pPr algn="ctr"/>
            <a:r>
              <a:rPr lang="en-US" sz="4800" u="sng" dirty="0">
                <a:solidFill>
                  <a:srgbClr val="512373"/>
                </a:solidFill>
                <a:latin typeface="Arial" panose="020B0604020202020204" pitchFamily="34" charset="0"/>
                <a:cs typeface="Arial" panose="020B0604020202020204" pitchFamily="34" charset="0"/>
              </a:rPr>
              <a:t>ved.timepad.ru</a:t>
            </a:r>
            <a:endParaRPr lang="ru-RU" sz="4800" u="sng" dirty="0">
              <a:solidFill>
                <a:srgbClr val="512373"/>
              </a:solidFill>
              <a:latin typeface="Arial" panose="020B0604020202020204" pitchFamily="34" charset="0"/>
              <a:cs typeface="Arial" panose="020B0604020202020204" pitchFamily="34" charset="0"/>
            </a:endParaRPr>
          </a:p>
        </p:txBody>
      </p:sp>
      <p:sp>
        <p:nvSpPr>
          <p:cNvPr id="9" name="TextBox 8">
            <a:extLst>
              <a:ext uri="{FF2B5EF4-FFF2-40B4-BE49-F238E27FC236}">
                <a16:creationId xmlns:a16="http://schemas.microsoft.com/office/drawing/2014/main" id="{7C231CC7-1756-4605-AF30-629FA63FC7EC}"/>
              </a:ext>
            </a:extLst>
          </p:cNvPr>
          <p:cNvSpPr txBox="1"/>
          <p:nvPr/>
        </p:nvSpPr>
        <p:spPr>
          <a:xfrm>
            <a:off x="6824233" y="6305798"/>
            <a:ext cx="5011387" cy="461665"/>
          </a:xfrm>
          <a:prstGeom prst="rect">
            <a:avLst/>
          </a:prstGeom>
          <a:noFill/>
        </p:spPr>
        <p:txBody>
          <a:bodyPr wrap="square" rtlCol="0">
            <a:spAutoFit/>
          </a:bodyPr>
          <a:lstStyle/>
          <a:p>
            <a:r>
              <a:rPr lang="en-US" sz="2400" b="1" dirty="0">
                <a:solidFill>
                  <a:schemeClr val="accent2">
                    <a:lumMod val="75000"/>
                  </a:schemeClr>
                </a:solidFill>
                <a:latin typeface="Arial" panose="020B0604020202020204" pitchFamily="34" charset="0"/>
                <a:cs typeface="Arial" panose="020B0604020202020204" pitchFamily="34" charset="0"/>
              </a:rPr>
              <a:t>29 </a:t>
            </a:r>
            <a:r>
              <a:rPr lang="ru-RU" sz="2400" b="1" dirty="0">
                <a:solidFill>
                  <a:schemeClr val="accent2">
                    <a:lumMod val="75000"/>
                  </a:schemeClr>
                </a:solidFill>
                <a:latin typeface="Arial" panose="020B0604020202020204" pitchFamily="34" charset="0"/>
                <a:cs typeface="Arial" panose="020B0604020202020204" pitchFamily="34" charset="0"/>
              </a:rPr>
              <a:t>марта с 14.30-16.30 в ЮУТПП</a:t>
            </a:r>
          </a:p>
        </p:txBody>
      </p:sp>
    </p:spTree>
    <p:extLst>
      <p:ext uri="{BB962C8B-B14F-4D97-AF65-F5344CB8AC3E}">
        <p14:creationId xmlns:p14="http://schemas.microsoft.com/office/powerpoint/2010/main" val="207824299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CD4C9F2B-2908-434C-BB0F-050E3454CD75}"/>
              </a:ext>
            </a:extLst>
          </p:cNvPr>
          <p:cNvSpPr>
            <a:spLocks noGrp="1"/>
          </p:cNvSpPr>
          <p:nvPr>
            <p:ph type="title"/>
          </p:nvPr>
        </p:nvSpPr>
        <p:spPr>
          <a:xfrm>
            <a:off x="2540000" y="650761"/>
            <a:ext cx="8610600" cy="1325563"/>
          </a:xfrm>
        </p:spPr>
        <p:txBody>
          <a:bodyPr>
            <a:normAutofit/>
          </a:bodyPr>
          <a:lstStyle/>
          <a:p>
            <a:r>
              <a:rPr lang="en-US" sz="4000" dirty="0"/>
              <a:t>Welcome to South-Ural Chamber of Industry and Commerce!</a:t>
            </a:r>
            <a:endParaRPr lang="ru-RU" sz="4000" dirty="0"/>
          </a:p>
        </p:txBody>
      </p:sp>
      <p:pic>
        <p:nvPicPr>
          <p:cNvPr id="10" name="Рисунок 9">
            <a:extLst>
              <a:ext uri="{FF2B5EF4-FFF2-40B4-BE49-F238E27FC236}">
                <a16:creationId xmlns:a16="http://schemas.microsoft.com/office/drawing/2014/main" id="{E86A2FE4-9D7D-4364-9BD9-D38668D32E0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2846832" cy="6858000"/>
          </a:xfrm>
          <a:prstGeom prst="rect">
            <a:avLst/>
          </a:prstGeom>
        </p:spPr>
      </p:pic>
      <p:sp>
        <p:nvSpPr>
          <p:cNvPr id="4" name="Объект 3">
            <a:extLst>
              <a:ext uri="{FF2B5EF4-FFF2-40B4-BE49-F238E27FC236}">
                <a16:creationId xmlns:a16="http://schemas.microsoft.com/office/drawing/2014/main" id="{6B381466-3CD5-4BB6-99B9-3BB4FD9D9CD5}"/>
              </a:ext>
            </a:extLst>
          </p:cNvPr>
          <p:cNvSpPr>
            <a:spLocks noGrp="1"/>
          </p:cNvSpPr>
          <p:nvPr>
            <p:ph idx="1"/>
          </p:nvPr>
        </p:nvSpPr>
        <p:spPr>
          <a:xfrm>
            <a:off x="3028399" y="2863397"/>
            <a:ext cx="7940634" cy="2797174"/>
          </a:xfrm>
        </p:spPr>
        <p:txBody>
          <a:bodyPr/>
          <a:lstStyle/>
          <a:p>
            <a:pPr marL="0" indent="0" algn="ctr">
              <a:buNone/>
            </a:pPr>
            <a:r>
              <a:rPr lang="en-US" dirty="0"/>
              <a:t>Join our Foreign Affairs Committee! </a:t>
            </a:r>
          </a:p>
          <a:p>
            <a:pPr marL="0" indent="0" algn="ctr">
              <a:buNone/>
            </a:pPr>
            <a:br>
              <a:rPr lang="en-US" dirty="0"/>
            </a:br>
            <a:r>
              <a:rPr lang="en-US" dirty="0"/>
              <a:t>We will be happy to see you as our members and attendants at conferences and other events!</a:t>
            </a:r>
            <a:endParaRPr lang="ru-RU" dirty="0"/>
          </a:p>
        </p:txBody>
      </p:sp>
    </p:spTree>
    <p:extLst>
      <p:ext uri="{BB962C8B-B14F-4D97-AF65-F5344CB8AC3E}">
        <p14:creationId xmlns:p14="http://schemas.microsoft.com/office/powerpoint/2010/main" val="137441323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Рисунок 6">
            <a:extLst>
              <a:ext uri="{FF2B5EF4-FFF2-40B4-BE49-F238E27FC236}">
                <a16:creationId xmlns:a16="http://schemas.microsoft.com/office/drawing/2014/main" id="{AAB19B86-3EF5-4045-9737-01D224D2638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846832" y="0"/>
            <a:ext cx="8046048" cy="6858000"/>
          </a:xfrm>
          <a:prstGeom prst="rect">
            <a:avLst/>
          </a:prstGeom>
        </p:spPr>
      </p:pic>
      <p:pic>
        <p:nvPicPr>
          <p:cNvPr id="4" name="Рисунок 3">
            <a:extLst>
              <a:ext uri="{FF2B5EF4-FFF2-40B4-BE49-F238E27FC236}">
                <a16:creationId xmlns:a16="http://schemas.microsoft.com/office/drawing/2014/main" id="{C0BAA7B1-7312-477C-A957-C087346BCA0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2846832" cy="6858000"/>
          </a:xfrm>
          <a:prstGeom prst="rect">
            <a:avLst/>
          </a:prstGeom>
        </p:spPr>
      </p:pic>
    </p:spTree>
    <p:extLst>
      <p:ext uri="{BB962C8B-B14F-4D97-AF65-F5344CB8AC3E}">
        <p14:creationId xmlns:p14="http://schemas.microsoft.com/office/powerpoint/2010/main" val="259317403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287514" y="327367"/>
            <a:ext cx="5380486" cy="346050"/>
          </a:xfrm>
        </p:spPr>
        <p:txBody>
          <a:bodyPr>
            <a:noAutofit/>
          </a:bodyPr>
          <a:lstStyle/>
          <a:p>
            <a:r>
              <a:rPr lang="ru-RU" sz="2000" b="1" dirty="0"/>
              <a:t>ООО «Первая сервисная компания»</a:t>
            </a:r>
          </a:p>
        </p:txBody>
      </p:sp>
      <p:pic>
        <p:nvPicPr>
          <p:cNvPr id="11" name="Объект 10"/>
          <p:cNvPicPr>
            <a:picLocks noGrp="1" noChangeAspect="1"/>
          </p:cNvPicPr>
          <p:nvPr>
            <p:ph sz="half" idx="2"/>
          </p:nvPr>
        </p:nvPicPr>
        <p:blipFill>
          <a:blip r:embed="rId2" cstate="print">
            <a:extLst>
              <a:ext uri="{28A0092B-C50C-407E-A947-70E740481C1C}">
                <a14:useLocalDpi xmlns:a14="http://schemas.microsoft.com/office/drawing/2010/main" val="0"/>
              </a:ext>
            </a:extLst>
          </a:blip>
          <a:stretch>
            <a:fillRect/>
          </a:stretch>
        </p:blipFill>
        <p:spPr>
          <a:xfrm>
            <a:off x="7617535" y="1160824"/>
            <a:ext cx="3963514" cy="5618186"/>
          </a:xfrm>
        </p:spPr>
      </p:pic>
      <p:pic>
        <p:nvPicPr>
          <p:cNvPr id="8" name="Объект 7"/>
          <p:cNvPicPr>
            <a:picLocks noGrp="1" noChangeAspect="1"/>
          </p:cNvPicPr>
          <p:nvPr>
            <p:ph sz="half" idx="1"/>
          </p:nvPr>
        </p:nvPicPr>
        <p:blipFill>
          <a:blip r:embed="rId3">
            <a:extLst>
              <a:ext uri="{28A0092B-C50C-407E-A947-70E740481C1C}">
                <a14:useLocalDpi xmlns:a14="http://schemas.microsoft.com/office/drawing/2010/main" val="0"/>
              </a:ext>
            </a:extLst>
          </a:blip>
          <a:stretch>
            <a:fillRect/>
          </a:stretch>
        </p:blipFill>
        <p:spPr>
          <a:xfrm>
            <a:off x="3060285" y="2671572"/>
            <a:ext cx="1370806" cy="1091567"/>
          </a:xfrm>
        </p:spPr>
      </p:pic>
      <p:pic>
        <p:nvPicPr>
          <p:cNvPr id="3075" name="Picture 3" descr="C:\Users\User\Desktop\МОЙ ПРОЕКТ\Первая Сервисная Компания\1_Маркетинг\3_Презентации\О компании\10.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107322" y="4524029"/>
            <a:ext cx="2878916" cy="1231622"/>
          </a:xfrm>
          <a:prstGeom prst="rect">
            <a:avLst/>
          </a:prstGeom>
          <a:noFill/>
          <a:extLst>
            <a:ext uri="{909E8E84-426E-40DD-AFC4-6F175D3DCCD1}">
              <a14:hiddenFill xmlns:a14="http://schemas.microsoft.com/office/drawing/2010/main">
                <a:solidFill>
                  <a:srgbClr val="FFFFFF"/>
                </a:solidFill>
              </a14:hiddenFill>
            </a:ext>
          </a:extLst>
        </p:spPr>
      </p:pic>
      <p:sp>
        <p:nvSpPr>
          <p:cNvPr id="9" name="Прямоугольник 8"/>
          <p:cNvSpPr/>
          <p:nvPr/>
        </p:nvSpPr>
        <p:spPr>
          <a:xfrm>
            <a:off x="2615737" y="3811242"/>
            <a:ext cx="5145174" cy="830997"/>
          </a:xfrm>
          <a:prstGeom prst="rect">
            <a:avLst/>
          </a:prstGeom>
        </p:spPr>
        <p:txBody>
          <a:bodyPr wrap="square">
            <a:spAutoFit/>
          </a:bodyPr>
          <a:lstStyle/>
          <a:p>
            <a:pPr algn="ctr" fontAlgn="base">
              <a:spcBef>
                <a:spcPct val="0"/>
              </a:spcBef>
              <a:spcAft>
                <a:spcPct val="0"/>
              </a:spcAft>
              <a:defRPr/>
            </a:pPr>
            <a:r>
              <a:rPr lang="ru-RU" sz="1600" b="1" dirty="0">
                <a:solidFill>
                  <a:srgbClr val="000000"/>
                </a:solidFill>
                <a:latin typeface="Arial" panose="020B0604020202020204" pitchFamily="34" charset="0"/>
                <a:cs typeface="Arial" panose="020B0604020202020204" pitchFamily="34" charset="0"/>
              </a:rPr>
              <a:t>Реестр товаров, работ и услуг, используемых при проведении операций по недропользованию, и их производителей</a:t>
            </a:r>
            <a:endParaRPr lang="en-US" sz="1600" b="1" dirty="0">
              <a:solidFill>
                <a:srgbClr val="000000"/>
              </a:solidFill>
              <a:latin typeface="Arial" panose="020B0604020202020204" pitchFamily="34" charset="0"/>
              <a:cs typeface="Arial" panose="020B0604020202020204" pitchFamily="34" charset="0"/>
            </a:endParaRPr>
          </a:p>
        </p:txBody>
      </p:sp>
      <p:sp>
        <p:nvSpPr>
          <p:cNvPr id="10" name="Прямоугольник 9"/>
          <p:cNvSpPr/>
          <p:nvPr/>
        </p:nvSpPr>
        <p:spPr>
          <a:xfrm>
            <a:off x="2464604" y="5840033"/>
            <a:ext cx="5380485" cy="738664"/>
          </a:xfrm>
          <a:prstGeom prst="rect">
            <a:avLst/>
          </a:prstGeom>
        </p:spPr>
        <p:txBody>
          <a:bodyPr wrap="square">
            <a:spAutoFit/>
          </a:bodyPr>
          <a:lstStyle/>
          <a:p>
            <a:pPr algn="ctr" fontAlgn="base">
              <a:spcBef>
                <a:spcPct val="0"/>
              </a:spcBef>
              <a:spcAft>
                <a:spcPct val="0"/>
              </a:spcAft>
              <a:defRPr/>
            </a:pPr>
            <a:r>
              <a:rPr lang="ru-RU" sz="1400" b="1" cap="all" dirty="0">
                <a:solidFill>
                  <a:srgbClr val="000000"/>
                </a:solidFill>
                <a:latin typeface="Arial" panose="020B0604020202020204" pitchFamily="34" charset="0"/>
                <a:cs typeface="Arial" panose="020B0604020202020204" pitchFamily="34" charset="0"/>
              </a:rPr>
              <a:t>ПОРТАЛ ЭЛЕКТРОННЫХ ЗАКУПОК</a:t>
            </a:r>
            <a:r>
              <a:rPr lang="en-US" sz="1400" b="1" cap="all" dirty="0">
                <a:solidFill>
                  <a:srgbClr val="000000"/>
                </a:solidFill>
                <a:latin typeface="Arial" panose="020B0604020202020204" pitchFamily="34" charset="0"/>
                <a:cs typeface="Arial" panose="020B0604020202020204" pitchFamily="34" charset="0"/>
              </a:rPr>
              <a:t> </a:t>
            </a:r>
            <a:r>
              <a:rPr lang="ru-RU" sz="1400" b="1" cap="all" dirty="0">
                <a:solidFill>
                  <a:srgbClr val="000000"/>
                </a:solidFill>
                <a:latin typeface="Arial" panose="020B0604020202020204" pitchFamily="34" charset="0"/>
                <a:cs typeface="Arial" panose="020B0604020202020204" pitchFamily="34" charset="0"/>
              </a:rPr>
              <a:t>АО «Фонд национального благосостояния «Самрук-Қазына»</a:t>
            </a:r>
            <a:endParaRPr lang="ru-RU" sz="1400" b="1" dirty="0">
              <a:solidFill>
                <a:srgbClr val="000000"/>
              </a:solidFill>
              <a:latin typeface="Arial" panose="020B0604020202020204" pitchFamily="34" charset="0"/>
              <a:cs typeface="Arial" panose="020B0604020202020204" pitchFamily="34" charset="0"/>
            </a:endParaRPr>
          </a:p>
        </p:txBody>
      </p:sp>
      <p:sp>
        <p:nvSpPr>
          <p:cNvPr id="12" name="Заголовок 1">
            <a:extLst>
              <a:ext uri="{FF2B5EF4-FFF2-40B4-BE49-F238E27FC236}">
                <a16:creationId xmlns:a16="http://schemas.microsoft.com/office/drawing/2014/main" id="{B6590762-CE60-43C4-827B-850F0C3CDE01}"/>
              </a:ext>
            </a:extLst>
          </p:cNvPr>
          <p:cNvSpPr txBox="1">
            <a:spLocks/>
          </p:cNvSpPr>
          <p:nvPr/>
        </p:nvSpPr>
        <p:spPr bwMode="auto">
          <a:xfrm>
            <a:off x="5715000" y="893765"/>
            <a:ext cx="5380486" cy="34605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noAutofit/>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cs typeface="Arial" charset="0"/>
              </a:defRPr>
            </a:lvl2pPr>
            <a:lvl3pPr algn="ctr" rtl="0" eaLnBrk="0" fontAlgn="base" hangingPunct="0">
              <a:spcBef>
                <a:spcPct val="0"/>
              </a:spcBef>
              <a:spcAft>
                <a:spcPct val="0"/>
              </a:spcAft>
              <a:defRPr sz="4400">
                <a:solidFill>
                  <a:schemeClr val="tx2"/>
                </a:solidFill>
                <a:latin typeface="Arial" charset="0"/>
                <a:cs typeface="Arial" charset="0"/>
              </a:defRPr>
            </a:lvl3pPr>
            <a:lvl4pPr algn="ctr" rtl="0" eaLnBrk="0" fontAlgn="base" hangingPunct="0">
              <a:spcBef>
                <a:spcPct val="0"/>
              </a:spcBef>
              <a:spcAft>
                <a:spcPct val="0"/>
              </a:spcAft>
              <a:defRPr sz="4400">
                <a:solidFill>
                  <a:schemeClr val="tx2"/>
                </a:solidFill>
                <a:latin typeface="Arial" charset="0"/>
                <a:cs typeface="Arial" charset="0"/>
              </a:defRPr>
            </a:lvl4pPr>
            <a:lvl5pPr algn="ctr" rtl="0" eaLnBrk="0" fontAlgn="base" hangingPunct="0">
              <a:spcBef>
                <a:spcPct val="0"/>
              </a:spcBef>
              <a:spcAft>
                <a:spcPct val="0"/>
              </a:spcAft>
              <a:defRPr sz="4400">
                <a:solidFill>
                  <a:schemeClr val="tx2"/>
                </a:solidFill>
                <a:latin typeface="Arial" charset="0"/>
                <a:cs typeface="Arial" charset="0"/>
              </a:defRPr>
            </a:lvl5pPr>
            <a:lvl6pPr marL="457200" algn="ctr" rtl="0" fontAlgn="base">
              <a:spcBef>
                <a:spcPct val="0"/>
              </a:spcBef>
              <a:spcAft>
                <a:spcPct val="0"/>
              </a:spcAft>
              <a:defRPr sz="4400">
                <a:solidFill>
                  <a:schemeClr val="tx2"/>
                </a:solidFill>
                <a:latin typeface="Arial" charset="0"/>
                <a:cs typeface="Arial" charset="0"/>
              </a:defRPr>
            </a:lvl6pPr>
            <a:lvl7pPr marL="914400" algn="ctr" rtl="0" fontAlgn="base">
              <a:spcBef>
                <a:spcPct val="0"/>
              </a:spcBef>
              <a:spcAft>
                <a:spcPct val="0"/>
              </a:spcAft>
              <a:defRPr sz="4400">
                <a:solidFill>
                  <a:schemeClr val="tx2"/>
                </a:solidFill>
                <a:latin typeface="Arial" charset="0"/>
                <a:cs typeface="Arial" charset="0"/>
              </a:defRPr>
            </a:lvl7pPr>
            <a:lvl8pPr marL="1371600" algn="ctr" rtl="0" fontAlgn="base">
              <a:spcBef>
                <a:spcPct val="0"/>
              </a:spcBef>
              <a:spcAft>
                <a:spcPct val="0"/>
              </a:spcAft>
              <a:defRPr sz="4400">
                <a:solidFill>
                  <a:schemeClr val="tx2"/>
                </a:solidFill>
                <a:latin typeface="Arial" charset="0"/>
                <a:cs typeface="Arial" charset="0"/>
              </a:defRPr>
            </a:lvl8pPr>
            <a:lvl9pPr marL="1828800" algn="ctr" rtl="0" fontAlgn="base">
              <a:spcBef>
                <a:spcPct val="0"/>
              </a:spcBef>
              <a:spcAft>
                <a:spcPct val="0"/>
              </a:spcAft>
              <a:defRPr sz="4400">
                <a:solidFill>
                  <a:schemeClr val="tx2"/>
                </a:solidFill>
                <a:latin typeface="Arial" charset="0"/>
                <a:cs typeface="Arial" charset="0"/>
              </a:defRPr>
            </a:lvl9pPr>
          </a:lstStyle>
          <a:p>
            <a:pPr>
              <a:defRPr/>
            </a:pPr>
            <a:r>
              <a:rPr lang="ru-RU" sz="2400" b="1" kern="0" dirty="0">
                <a:solidFill>
                  <a:srgbClr val="0000CC"/>
                </a:solidFill>
                <a:latin typeface="Arial" panose="020B0604020202020204" pitchFamily="34" charset="0"/>
                <a:cs typeface="Arial" panose="020B0604020202020204" pitchFamily="34" charset="0"/>
              </a:rPr>
              <a:t>Статус налогоплательщика РК</a:t>
            </a:r>
          </a:p>
        </p:txBody>
      </p:sp>
      <p:pic>
        <p:nvPicPr>
          <p:cNvPr id="4" name="Рисунок 3">
            <a:extLst>
              <a:ext uri="{FF2B5EF4-FFF2-40B4-BE49-F238E27FC236}">
                <a16:creationId xmlns:a16="http://schemas.microsoft.com/office/drawing/2014/main" id="{EB548044-91E0-405D-890B-1F8C6F6C63E2}"/>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100610" y="843879"/>
            <a:ext cx="1255540" cy="1255540"/>
          </a:xfrm>
          <a:prstGeom prst="rect">
            <a:avLst/>
          </a:prstGeom>
        </p:spPr>
      </p:pic>
      <p:sp>
        <p:nvSpPr>
          <p:cNvPr id="13" name="Прямоугольник 12">
            <a:extLst>
              <a:ext uri="{FF2B5EF4-FFF2-40B4-BE49-F238E27FC236}">
                <a16:creationId xmlns:a16="http://schemas.microsoft.com/office/drawing/2014/main" id="{2A1EA4AD-6128-4B89-AB8E-78C50EFB4A41}"/>
              </a:ext>
            </a:extLst>
          </p:cNvPr>
          <p:cNvSpPr/>
          <p:nvPr/>
        </p:nvSpPr>
        <p:spPr>
          <a:xfrm>
            <a:off x="2760619" y="2185813"/>
            <a:ext cx="5145174" cy="338554"/>
          </a:xfrm>
          <a:prstGeom prst="rect">
            <a:avLst/>
          </a:prstGeom>
        </p:spPr>
        <p:txBody>
          <a:bodyPr wrap="square">
            <a:spAutoFit/>
          </a:bodyPr>
          <a:lstStyle/>
          <a:p>
            <a:pPr algn="ctr" fontAlgn="base">
              <a:spcBef>
                <a:spcPct val="0"/>
              </a:spcBef>
              <a:spcAft>
                <a:spcPct val="0"/>
              </a:spcAft>
              <a:defRPr/>
            </a:pPr>
            <a:r>
              <a:rPr lang="ru-RU" sz="1600" b="1" dirty="0">
                <a:solidFill>
                  <a:srgbClr val="000000"/>
                </a:solidFill>
                <a:latin typeface="Arial" panose="020B0604020202020204" pitchFamily="34" charset="0"/>
                <a:cs typeface="Arial" panose="020B0604020202020204" pitchFamily="34" charset="0"/>
              </a:rPr>
              <a:t>Государственные закупки Республики Казахстан</a:t>
            </a:r>
            <a:endParaRPr lang="en-US" sz="1600" b="1" dirty="0">
              <a:solidFill>
                <a:srgbClr val="000000"/>
              </a:solidFill>
              <a:latin typeface="Arial" panose="020B0604020202020204" pitchFamily="34" charset="0"/>
              <a:cs typeface="Arial" panose="020B0604020202020204" pitchFamily="34" charset="0"/>
            </a:endParaRPr>
          </a:p>
        </p:txBody>
      </p:sp>
      <p:pic>
        <p:nvPicPr>
          <p:cNvPr id="14" name="Рисунок 13">
            <a:extLst>
              <a:ext uri="{FF2B5EF4-FFF2-40B4-BE49-F238E27FC236}">
                <a16:creationId xmlns:a16="http://schemas.microsoft.com/office/drawing/2014/main" id="{6334D826-52F8-418D-BE86-122E0CA4FC47}"/>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0" y="0"/>
            <a:ext cx="2846832" cy="6858000"/>
          </a:xfrm>
          <a:prstGeom prst="rect">
            <a:avLst/>
          </a:prstGeom>
        </p:spPr>
      </p:pic>
    </p:spTree>
    <p:extLst>
      <p:ext uri="{BB962C8B-B14F-4D97-AF65-F5344CB8AC3E}">
        <p14:creationId xmlns:p14="http://schemas.microsoft.com/office/powerpoint/2010/main" val="273060428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 name="Рисунок 23">
            <a:extLst>
              <a:ext uri="{FF2B5EF4-FFF2-40B4-BE49-F238E27FC236}">
                <a16:creationId xmlns:a16="http://schemas.microsoft.com/office/drawing/2014/main" id="{4D81DA03-5703-49D4-A054-EA84F6729DC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699405" y="1167737"/>
            <a:ext cx="2371257" cy="1600599"/>
          </a:xfrm>
          <a:prstGeom prst="rect">
            <a:avLst/>
          </a:prstGeom>
        </p:spPr>
      </p:pic>
      <p:pic>
        <p:nvPicPr>
          <p:cNvPr id="5" name="Picture 6" descr="Image result for ÐºÐµÐ½-ÑÐ°ÑÑ">
            <a:extLst>
              <a:ext uri="{FF2B5EF4-FFF2-40B4-BE49-F238E27FC236}">
                <a16:creationId xmlns:a16="http://schemas.microsoft.com/office/drawing/2014/main" id="{C41CCA9B-56E9-444C-9B5A-4C0CB1C19AB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453149" y="1714690"/>
            <a:ext cx="1574852" cy="1187074"/>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4" descr="Image result for knoc">
            <a:extLst>
              <a:ext uri="{FF2B5EF4-FFF2-40B4-BE49-F238E27FC236}">
                <a16:creationId xmlns:a16="http://schemas.microsoft.com/office/drawing/2014/main" id="{A8F75245-36A1-43BA-A8E1-0344F1DD1B4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937902" y="2996689"/>
            <a:ext cx="1857375" cy="1428750"/>
          </a:xfrm>
          <a:prstGeom prst="rect">
            <a:avLst/>
          </a:prstGeom>
          <a:noFill/>
          <a:extLst>
            <a:ext uri="{909E8E84-426E-40DD-AFC4-6F175D3DCCD1}">
              <a14:hiddenFill xmlns:a14="http://schemas.microsoft.com/office/drawing/2010/main">
                <a:solidFill>
                  <a:srgbClr val="FFFFFF"/>
                </a:solidFill>
              </a14:hiddenFill>
            </a:ext>
          </a:extLst>
        </p:spPr>
      </p:pic>
      <p:sp>
        <p:nvSpPr>
          <p:cNvPr id="2" name="Заголовок 1"/>
          <p:cNvSpPr>
            <a:spLocks noGrp="1"/>
          </p:cNvSpPr>
          <p:nvPr>
            <p:ph type="title"/>
          </p:nvPr>
        </p:nvSpPr>
        <p:spPr>
          <a:xfrm>
            <a:off x="9243144" y="313420"/>
            <a:ext cx="1418846" cy="346050"/>
          </a:xfrm>
        </p:spPr>
        <p:txBody>
          <a:bodyPr>
            <a:noAutofit/>
          </a:bodyPr>
          <a:lstStyle/>
          <a:p>
            <a:r>
              <a:rPr lang="ru-RU" sz="2000" b="1" dirty="0"/>
              <a:t>Клиенты</a:t>
            </a:r>
          </a:p>
        </p:txBody>
      </p:sp>
      <p:pic>
        <p:nvPicPr>
          <p:cNvPr id="12" name="Рисунок 11">
            <a:extLst>
              <a:ext uri="{FF2B5EF4-FFF2-40B4-BE49-F238E27FC236}">
                <a16:creationId xmlns:a16="http://schemas.microsoft.com/office/drawing/2014/main" id="{CC32476B-D8AF-4D8A-B3B9-4EBC131262EF}"/>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802557" y="794712"/>
            <a:ext cx="1577365" cy="1410153"/>
          </a:xfrm>
          <a:prstGeom prst="rect">
            <a:avLst/>
          </a:prstGeom>
        </p:spPr>
      </p:pic>
      <p:pic>
        <p:nvPicPr>
          <p:cNvPr id="14" name="Рисунок 13">
            <a:extLst>
              <a:ext uri="{FF2B5EF4-FFF2-40B4-BE49-F238E27FC236}">
                <a16:creationId xmlns:a16="http://schemas.microsoft.com/office/drawing/2014/main" id="{A11C96D6-C107-45DB-A741-65071EC8D85C}"/>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8583555" y="3832451"/>
            <a:ext cx="1574853" cy="820360"/>
          </a:xfrm>
          <a:prstGeom prst="rect">
            <a:avLst/>
          </a:prstGeom>
        </p:spPr>
      </p:pic>
      <p:pic>
        <p:nvPicPr>
          <p:cNvPr id="16" name="Рисунок 15">
            <a:extLst>
              <a:ext uri="{FF2B5EF4-FFF2-40B4-BE49-F238E27FC236}">
                <a16:creationId xmlns:a16="http://schemas.microsoft.com/office/drawing/2014/main" id="{4D92FC9C-FE44-4494-B87A-08A8D828EFFF}"/>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7348353" y="4996989"/>
            <a:ext cx="2022629" cy="1233310"/>
          </a:xfrm>
          <a:prstGeom prst="rect">
            <a:avLst/>
          </a:prstGeom>
        </p:spPr>
      </p:pic>
      <p:pic>
        <p:nvPicPr>
          <p:cNvPr id="18" name="Рисунок 17">
            <a:extLst>
              <a:ext uri="{FF2B5EF4-FFF2-40B4-BE49-F238E27FC236}">
                <a16:creationId xmlns:a16="http://schemas.microsoft.com/office/drawing/2014/main" id="{B9570165-BF72-4AFB-BE85-ACD21CDF2DA2}"/>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5663733" y="4050273"/>
            <a:ext cx="1789873" cy="1948048"/>
          </a:xfrm>
          <a:prstGeom prst="rect">
            <a:avLst/>
          </a:prstGeom>
        </p:spPr>
      </p:pic>
      <p:pic>
        <p:nvPicPr>
          <p:cNvPr id="20" name="Рисунок 19">
            <a:extLst>
              <a:ext uri="{FF2B5EF4-FFF2-40B4-BE49-F238E27FC236}">
                <a16:creationId xmlns:a16="http://schemas.microsoft.com/office/drawing/2014/main" id="{84ADB06E-71AC-4CA4-8FC8-055991AB85AC}"/>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9649102" y="5208843"/>
            <a:ext cx="2233089" cy="1219384"/>
          </a:xfrm>
          <a:prstGeom prst="rect">
            <a:avLst/>
          </a:prstGeom>
        </p:spPr>
      </p:pic>
      <p:pic>
        <p:nvPicPr>
          <p:cNvPr id="22" name="Рисунок 21">
            <a:extLst>
              <a:ext uri="{FF2B5EF4-FFF2-40B4-BE49-F238E27FC236}">
                <a16:creationId xmlns:a16="http://schemas.microsoft.com/office/drawing/2014/main" id="{2F9EE60D-E83E-4E43-A42F-B3C4383F1836}"/>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2448692" y="4148652"/>
            <a:ext cx="3225017" cy="987250"/>
          </a:xfrm>
          <a:prstGeom prst="rect">
            <a:avLst/>
          </a:prstGeom>
        </p:spPr>
      </p:pic>
      <p:pic>
        <p:nvPicPr>
          <p:cNvPr id="26" name="Рисунок 25">
            <a:extLst>
              <a:ext uri="{FF2B5EF4-FFF2-40B4-BE49-F238E27FC236}">
                <a16:creationId xmlns:a16="http://schemas.microsoft.com/office/drawing/2014/main" id="{41536B8E-E213-496D-A863-7A86E8BD621C}"/>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10845218" y="1035651"/>
            <a:ext cx="1036973" cy="974755"/>
          </a:xfrm>
          <a:prstGeom prst="rect">
            <a:avLst/>
          </a:prstGeom>
        </p:spPr>
      </p:pic>
      <p:pic>
        <p:nvPicPr>
          <p:cNvPr id="28" name="Рисунок 27">
            <a:extLst>
              <a:ext uri="{FF2B5EF4-FFF2-40B4-BE49-F238E27FC236}">
                <a16:creationId xmlns:a16="http://schemas.microsoft.com/office/drawing/2014/main" id="{ADA3E679-FD31-47B1-BB49-9990AB98B011}"/>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4020660" y="5487858"/>
            <a:ext cx="1379495" cy="1020926"/>
          </a:xfrm>
          <a:prstGeom prst="rect">
            <a:avLst/>
          </a:prstGeom>
        </p:spPr>
      </p:pic>
      <p:pic>
        <p:nvPicPr>
          <p:cNvPr id="30" name="Picture 9" descr="логотип ОМГ">
            <a:extLst>
              <a:ext uri="{FF2B5EF4-FFF2-40B4-BE49-F238E27FC236}">
                <a16:creationId xmlns:a16="http://schemas.microsoft.com/office/drawing/2014/main" id="{B4CD98FC-7CAD-4C30-B080-FA683E41F51E}"/>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6723116" y="1035651"/>
            <a:ext cx="2229345" cy="4357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6" name="Picture 2" descr="ÐÐ°ÑÑÐ¸Ð½ÐºÐ¸ Ð¿Ð¾ Ð·Ð°Ð¿ÑÐ¾ÑÑ ÐºÐ°ÑÐ°Ð¶Ð°Ð½Ð±Ð°ÑÐ¼ÑÐ½Ð°Ð¹ ÑÐ¼Ð±Ð»ÐµÐ¼Ð°">
            <a:extLst>
              <a:ext uri="{FF2B5EF4-FFF2-40B4-BE49-F238E27FC236}">
                <a16:creationId xmlns:a16="http://schemas.microsoft.com/office/drawing/2014/main" id="{AECAE048-FB5D-48E7-87BF-D19AC1DC3A46}"/>
              </a:ext>
            </a:extLst>
          </p:cNvPr>
          <p:cNvPicPr>
            <a:picLocks noChangeAspect="1" noChangeArrowheads="1"/>
          </p:cNvPicPr>
          <p:nvPr/>
        </p:nvPicPr>
        <p:blipFill>
          <a:blip r:embed="rId14" cstate="print">
            <a:extLst>
              <a:ext uri="{28A0092B-C50C-407E-A947-70E740481C1C}">
                <a14:useLocalDpi xmlns:a14="http://schemas.microsoft.com/office/drawing/2010/main" val="0"/>
              </a:ext>
            </a:extLst>
          </a:blip>
          <a:srcRect/>
          <a:stretch>
            <a:fillRect/>
          </a:stretch>
        </p:blipFill>
        <p:spPr bwMode="auto">
          <a:xfrm>
            <a:off x="2532817" y="2127051"/>
            <a:ext cx="3078842" cy="878054"/>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ÐÐ¾ÑÐ¾Ð¶ÐµÐµ Ð¸Ð·Ð¾Ð±ÑÐ°Ð¶ÐµÐ½Ð¸Ðµ">
            <a:extLst>
              <a:ext uri="{FF2B5EF4-FFF2-40B4-BE49-F238E27FC236}">
                <a16:creationId xmlns:a16="http://schemas.microsoft.com/office/drawing/2014/main" id="{B9DB6482-34DE-415A-8169-7BA068CEAD92}"/>
              </a:ext>
            </a:extLst>
          </p:cNvPr>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10584867" y="2480432"/>
            <a:ext cx="1325527" cy="2126833"/>
          </a:xfrm>
          <a:prstGeom prst="rect">
            <a:avLst/>
          </a:prstGeom>
          <a:noFill/>
          <a:extLst>
            <a:ext uri="{909E8E84-426E-40DD-AFC4-6F175D3DCCD1}">
              <a14:hiddenFill xmlns:a14="http://schemas.microsoft.com/office/drawing/2010/main">
                <a:solidFill>
                  <a:srgbClr val="FFFFFF"/>
                </a:solidFill>
              </a14:hiddenFill>
            </a:ext>
          </a:extLst>
        </p:spPr>
      </p:pic>
      <p:pic>
        <p:nvPicPr>
          <p:cNvPr id="29" name="Рисунок 28">
            <a:extLst>
              <a:ext uri="{FF2B5EF4-FFF2-40B4-BE49-F238E27FC236}">
                <a16:creationId xmlns:a16="http://schemas.microsoft.com/office/drawing/2014/main" id="{9D9D2ED2-2564-41CE-8423-EFD7B8318B64}"/>
              </a:ext>
            </a:extLst>
          </p:cNvPr>
          <p:cNvPicPr>
            <a:picLocks noChangeAspect="1"/>
          </p:cNvPicPr>
          <p:nvPr/>
        </p:nvPicPr>
        <p:blipFill>
          <a:blip r:embed="rId16"/>
          <a:stretch>
            <a:fillRect/>
          </a:stretch>
        </p:blipFill>
        <p:spPr>
          <a:xfrm>
            <a:off x="8301033" y="2686243"/>
            <a:ext cx="1857375" cy="586065"/>
          </a:xfrm>
          <a:prstGeom prst="rect">
            <a:avLst/>
          </a:prstGeom>
        </p:spPr>
      </p:pic>
      <p:pic>
        <p:nvPicPr>
          <p:cNvPr id="1030" name="Picture 6" descr="ÐÐ°ÑÑÐ¸Ð½ÐºÐ¸ Ð¿Ð¾ Ð·Ð°Ð¿ÑÐ¾ÑÑ Ð°ÑÑÐ°Ð½Ð° ÑÐ½ÐµÑÐ³Ð¸Ñ ÑÐ¼Ð±Ð»ÐµÐ¼Ð°">
            <a:extLst>
              <a:ext uri="{FF2B5EF4-FFF2-40B4-BE49-F238E27FC236}">
                <a16:creationId xmlns:a16="http://schemas.microsoft.com/office/drawing/2014/main" id="{96B60928-5F97-45DB-AF85-3737316B374B}"/>
              </a:ext>
            </a:extLst>
          </p:cNvPr>
          <p:cNvPicPr>
            <a:picLocks noChangeAspect="1" noChangeArrowheads="1"/>
          </p:cNvPicPr>
          <p:nvPr/>
        </p:nvPicPr>
        <p:blipFill>
          <a:blip r:embed="rId17" cstate="print">
            <a:extLst>
              <a:ext uri="{28A0092B-C50C-407E-A947-70E740481C1C}">
                <a14:useLocalDpi xmlns:a14="http://schemas.microsoft.com/office/drawing/2010/main" val="0"/>
              </a:ext>
            </a:extLst>
          </a:blip>
          <a:srcRect/>
          <a:stretch>
            <a:fillRect/>
          </a:stretch>
        </p:blipFill>
        <p:spPr bwMode="auto">
          <a:xfrm>
            <a:off x="4730100" y="2997899"/>
            <a:ext cx="3676494" cy="1175712"/>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descr="http://www.kazakhturkmunay.kz/rus/images/kazturkmunaj.png">
            <a:extLst>
              <a:ext uri="{FF2B5EF4-FFF2-40B4-BE49-F238E27FC236}">
                <a16:creationId xmlns:a16="http://schemas.microsoft.com/office/drawing/2014/main" id="{5A9F6CFC-7950-43DE-BE8F-00D006456270}"/>
              </a:ext>
            </a:extLst>
          </p:cNvPr>
          <p:cNvPicPr>
            <a:picLocks noChangeAspect="1" noChangeArrowheads="1"/>
          </p:cNvPicPr>
          <p:nvPr/>
        </p:nvPicPr>
        <p:blipFill>
          <a:blip r:embed="rId18">
            <a:extLst>
              <a:ext uri="{28A0092B-C50C-407E-A947-70E740481C1C}">
                <a14:useLocalDpi xmlns:a14="http://schemas.microsoft.com/office/drawing/2010/main" val="0"/>
              </a:ext>
            </a:extLst>
          </a:blip>
          <a:srcRect/>
          <a:stretch>
            <a:fillRect/>
          </a:stretch>
        </p:blipFill>
        <p:spPr bwMode="auto">
          <a:xfrm>
            <a:off x="5467526" y="270585"/>
            <a:ext cx="1217502" cy="1008039"/>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descr="Image result for ada oil">
            <a:extLst>
              <a:ext uri="{FF2B5EF4-FFF2-40B4-BE49-F238E27FC236}">
                <a16:creationId xmlns:a16="http://schemas.microsoft.com/office/drawing/2014/main" id="{2524DF7F-EA8C-47BB-9991-F9A88117FBFF}"/>
              </a:ext>
            </a:extLst>
          </p:cNvPr>
          <p:cNvPicPr>
            <a:picLocks noChangeAspect="1" noChangeArrowheads="1"/>
          </p:cNvPicPr>
          <p:nvPr/>
        </p:nvPicPr>
        <p:blipFill>
          <a:blip r:embed="rId19">
            <a:extLst>
              <a:ext uri="{28A0092B-C50C-407E-A947-70E740481C1C}">
                <a14:useLocalDpi xmlns:a14="http://schemas.microsoft.com/office/drawing/2010/main" val="0"/>
              </a:ext>
            </a:extLst>
          </a:blip>
          <a:srcRect/>
          <a:stretch>
            <a:fillRect/>
          </a:stretch>
        </p:blipFill>
        <p:spPr bwMode="auto">
          <a:xfrm>
            <a:off x="3740564" y="976298"/>
            <a:ext cx="1766438" cy="878054"/>
          </a:xfrm>
          <a:prstGeom prst="rect">
            <a:avLst/>
          </a:prstGeom>
          <a:noFill/>
          <a:extLst>
            <a:ext uri="{909E8E84-426E-40DD-AFC4-6F175D3DCCD1}">
              <a14:hiddenFill xmlns:a14="http://schemas.microsoft.com/office/drawing/2010/main">
                <a:solidFill>
                  <a:srgbClr val="FFFFFF"/>
                </a:solidFill>
              </a14:hiddenFill>
            </a:ext>
          </a:extLst>
        </p:spPr>
      </p:pic>
      <p:pic>
        <p:nvPicPr>
          <p:cNvPr id="21" name="Рисунок 20">
            <a:extLst>
              <a:ext uri="{FF2B5EF4-FFF2-40B4-BE49-F238E27FC236}">
                <a16:creationId xmlns:a16="http://schemas.microsoft.com/office/drawing/2014/main" id="{706F3942-F5AF-4C6E-B216-CFF1DCD99BFB}"/>
              </a:ext>
            </a:extLst>
          </p:cNvPr>
          <p:cNvPicPr>
            <a:picLocks noChangeAspect="1"/>
          </p:cNvPicPr>
          <p:nvPr/>
        </p:nvPicPr>
        <p:blipFill>
          <a:blip r:embed="rId20">
            <a:extLst>
              <a:ext uri="{28A0092B-C50C-407E-A947-70E740481C1C}">
                <a14:useLocalDpi xmlns:a14="http://schemas.microsoft.com/office/drawing/2010/main" val="0"/>
              </a:ext>
            </a:extLst>
          </a:blip>
          <a:stretch>
            <a:fillRect/>
          </a:stretch>
        </p:blipFill>
        <p:spPr>
          <a:xfrm>
            <a:off x="-566434" y="0"/>
            <a:ext cx="2846832" cy="6858000"/>
          </a:xfrm>
          <a:prstGeom prst="rect">
            <a:avLst/>
          </a:prstGeom>
        </p:spPr>
      </p:pic>
    </p:spTree>
    <p:extLst>
      <p:ext uri="{BB962C8B-B14F-4D97-AF65-F5344CB8AC3E}">
        <p14:creationId xmlns:p14="http://schemas.microsoft.com/office/powerpoint/2010/main" val="332782584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Рисунок 5">
            <a:extLst>
              <a:ext uri="{FF2B5EF4-FFF2-40B4-BE49-F238E27FC236}">
                <a16:creationId xmlns:a16="http://schemas.microsoft.com/office/drawing/2014/main" id="{BDF6908A-C70E-4380-9ED1-BF9DAD3AE8C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966420" y="0"/>
            <a:ext cx="6832209" cy="6813018"/>
          </a:xfrm>
          <a:prstGeom prst="rect">
            <a:avLst/>
          </a:prstGeom>
        </p:spPr>
      </p:pic>
      <p:pic>
        <p:nvPicPr>
          <p:cNvPr id="5" name="Рисунок 4">
            <a:extLst>
              <a:ext uri="{FF2B5EF4-FFF2-40B4-BE49-F238E27FC236}">
                <a16:creationId xmlns:a16="http://schemas.microsoft.com/office/drawing/2014/main" id="{F9FFBB66-A52C-4E7D-B722-757B2B4DA41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2846832" cy="6858000"/>
          </a:xfrm>
          <a:prstGeom prst="rect">
            <a:avLst/>
          </a:prstGeom>
        </p:spPr>
      </p:pic>
      <p:sp>
        <p:nvSpPr>
          <p:cNvPr id="3" name="Подзаголовок 2">
            <a:extLst>
              <a:ext uri="{FF2B5EF4-FFF2-40B4-BE49-F238E27FC236}">
                <a16:creationId xmlns:a16="http://schemas.microsoft.com/office/drawing/2014/main" id="{F3601C76-6797-4CB7-9CF6-27C6D706979C}"/>
              </a:ext>
            </a:extLst>
          </p:cNvPr>
          <p:cNvSpPr>
            <a:spLocks noGrp="1"/>
          </p:cNvSpPr>
          <p:nvPr>
            <p:ph type="subTitle" idx="1"/>
          </p:nvPr>
        </p:nvSpPr>
        <p:spPr>
          <a:xfrm>
            <a:off x="856142" y="44982"/>
            <a:ext cx="5345723" cy="832860"/>
          </a:xfrm>
        </p:spPr>
        <p:txBody>
          <a:bodyPr>
            <a:normAutofit/>
          </a:bodyPr>
          <a:lstStyle/>
          <a:p>
            <a:r>
              <a:rPr lang="ru-RU" dirty="0"/>
              <a:t>Общие показатели Российского внешнеторгового оборота 2018</a:t>
            </a:r>
          </a:p>
        </p:txBody>
      </p:sp>
    </p:spTree>
    <p:extLst>
      <p:ext uri="{BB962C8B-B14F-4D97-AF65-F5344CB8AC3E}">
        <p14:creationId xmlns:p14="http://schemas.microsoft.com/office/powerpoint/2010/main" val="290855983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Рисунок 4">
            <a:extLst>
              <a:ext uri="{FF2B5EF4-FFF2-40B4-BE49-F238E27FC236}">
                <a16:creationId xmlns:a16="http://schemas.microsoft.com/office/drawing/2014/main" id="{F9FFBB66-A52C-4E7D-B722-757B2B4DA41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2846832" cy="6858000"/>
          </a:xfrm>
          <a:prstGeom prst="rect">
            <a:avLst/>
          </a:prstGeom>
        </p:spPr>
      </p:pic>
      <p:pic>
        <p:nvPicPr>
          <p:cNvPr id="4" name="Рисунок 3">
            <a:extLst>
              <a:ext uri="{FF2B5EF4-FFF2-40B4-BE49-F238E27FC236}">
                <a16:creationId xmlns:a16="http://schemas.microsoft.com/office/drawing/2014/main" id="{31EB94EA-C906-4AA0-A770-2F140B5EADB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311759" y="636394"/>
            <a:ext cx="9880241" cy="5359791"/>
          </a:xfrm>
          <a:prstGeom prst="rect">
            <a:avLst/>
          </a:prstGeom>
        </p:spPr>
      </p:pic>
    </p:spTree>
    <p:extLst>
      <p:ext uri="{BB962C8B-B14F-4D97-AF65-F5344CB8AC3E}">
        <p14:creationId xmlns:p14="http://schemas.microsoft.com/office/powerpoint/2010/main" val="378672842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Рисунок 4">
            <a:extLst>
              <a:ext uri="{FF2B5EF4-FFF2-40B4-BE49-F238E27FC236}">
                <a16:creationId xmlns:a16="http://schemas.microsoft.com/office/drawing/2014/main" id="{F9FFBB66-A52C-4E7D-B722-757B2B4DA41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2846832" cy="6858000"/>
          </a:xfrm>
          <a:prstGeom prst="rect">
            <a:avLst/>
          </a:prstGeom>
        </p:spPr>
      </p:pic>
      <p:pic>
        <p:nvPicPr>
          <p:cNvPr id="6" name="Рисунок 5">
            <a:extLst>
              <a:ext uri="{FF2B5EF4-FFF2-40B4-BE49-F238E27FC236}">
                <a16:creationId xmlns:a16="http://schemas.microsoft.com/office/drawing/2014/main" id="{CBD0896B-0CAC-483E-A3A5-C8FAC749201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324625" y="987852"/>
            <a:ext cx="9867375" cy="4882295"/>
          </a:xfrm>
          <a:prstGeom prst="rect">
            <a:avLst/>
          </a:prstGeom>
        </p:spPr>
      </p:pic>
    </p:spTree>
    <p:extLst>
      <p:ext uri="{BB962C8B-B14F-4D97-AF65-F5344CB8AC3E}">
        <p14:creationId xmlns:p14="http://schemas.microsoft.com/office/powerpoint/2010/main" val="3943422487"/>
      </p:ext>
    </p:extLst>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355</TotalTime>
  <Words>1454</Words>
  <Application>Microsoft Office PowerPoint</Application>
  <PresentationFormat>Широкоэкранный</PresentationFormat>
  <Paragraphs>223</Paragraphs>
  <Slides>31</Slides>
  <Notes>0</Notes>
  <HiddenSlides>0</HiddenSlides>
  <MMClips>0</MMClips>
  <ScaleCrop>false</ScaleCrop>
  <HeadingPairs>
    <vt:vector size="6" baseType="variant">
      <vt:variant>
        <vt:lpstr>Использованные шрифты</vt:lpstr>
      </vt:variant>
      <vt:variant>
        <vt:i4>3</vt:i4>
      </vt:variant>
      <vt:variant>
        <vt:lpstr>Тема</vt:lpstr>
      </vt:variant>
      <vt:variant>
        <vt:i4>1</vt:i4>
      </vt:variant>
      <vt:variant>
        <vt:lpstr>Заголовки слайдов</vt:lpstr>
      </vt:variant>
      <vt:variant>
        <vt:i4>31</vt:i4>
      </vt:variant>
    </vt:vector>
  </HeadingPairs>
  <TitlesOfParts>
    <vt:vector size="35" baseType="lpstr">
      <vt:lpstr>Arial</vt:lpstr>
      <vt:lpstr>Arial Narrow</vt:lpstr>
      <vt:lpstr>Calibri</vt:lpstr>
      <vt:lpstr>Тема Office</vt:lpstr>
      <vt:lpstr>Комитет ЮУТПП по ВЭД как институт развития внешней торговли региона</vt:lpstr>
      <vt:lpstr>Презентация PowerPoint</vt:lpstr>
      <vt:lpstr>ООО «Первая сервисная компания»</vt:lpstr>
      <vt:lpstr>Презентация PowerPoint</vt:lpstr>
      <vt:lpstr>ООО «Первая сервисная компания»</vt:lpstr>
      <vt:lpstr>Клиенты</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Потенциальные точки роста экспорта Челябинской области</vt:lpstr>
      <vt:lpstr>Базовый сценарий развития ВЭД Челябинской области</vt:lpstr>
      <vt:lpstr>Целевой сценарий развития ВЭД</vt:lpstr>
      <vt:lpstr>Комитет по ВЭД ЮУТПП  Содействие развитию внешнеэкономических связей Челябинской области. </vt:lpstr>
      <vt:lpstr>Состав комитета:  1. Осипова Наталья Валентиновна, Директор Центра ВЭД ЮУТПП,  2. Скурлатова Татьяна Ильинична, Директор Казначейства ПАО «Челиндбанк»,  3. Дегтярева Елена Сергеевна, Начальник отдела оформления сертификатов происхождения,  4. Махнева Алла Павловна, Заместитель начальника отдела внутреннего ветеринарного надзора,  5. Масленников Павел Павлович, Директор по маркетингу ООО «ТРАСКО»,  6. Клышкань Александр Григорьевич, Директор департамента консалтинга Группы компаний «Авуар»,  7. Васев Станислав Владимирович, Заместитель начальника таможнипо экономической деятельности подполковник таможенной службы,  8. Ахтямов Мавлит Калимович, Генеральный директор ООО ИФК «Титан»,  9. Камалова Наталья Юрьевна, Исполнительный директор ООО «Аудит-Консалт»,  10. Маршава Леонтий Амиранович, Заместитель исполнительного директора Челябинского регионального отделения Общероссийской общественной организации «Ассоциация юристов России»,  11. Зимин Сергей Владимирович, Руководитель Уральского филиала ООО «Альта-Софт»    </vt:lpstr>
      <vt:lpstr>Презентация PowerPoint</vt:lpstr>
      <vt:lpstr>Презентация PowerPoint</vt:lpstr>
      <vt:lpstr>Вопросы участников мероприятий:</vt:lpstr>
      <vt:lpstr>Мероприятия 2017 г.</vt:lpstr>
      <vt:lpstr>Мероприятия 2018 г.</vt:lpstr>
      <vt:lpstr>Докладчики мероприятий</vt:lpstr>
      <vt:lpstr>Оценки мероприятий комитета (2018 г.)</vt:lpstr>
      <vt:lpstr>Планы комитета.  Формат мероприятий и практические кейсы.</vt:lpstr>
      <vt:lpstr>Экспорт продукции МСП в КНР</vt:lpstr>
      <vt:lpstr>Презентация PowerPoint</vt:lpstr>
      <vt:lpstr>Презентация PowerPoint</vt:lpstr>
      <vt:lpstr>Приглашаем посетить семинар  «ВЭД для начинающих»</vt:lpstr>
      <vt:lpstr>Welcome to South-Ural Chamber of Industry and Commerce!</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Комитет ЮУТПП по ВЭД как институт развития внешней торговли региона</dc:title>
  <dc:creator>1</dc:creator>
  <cp:lastModifiedBy>ПСК ООО</cp:lastModifiedBy>
  <cp:revision>49</cp:revision>
  <dcterms:created xsi:type="dcterms:W3CDTF">2019-03-19T10:56:12Z</dcterms:created>
  <dcterms:modified xsi:type="dcterms:W3CDTF">2019-03-21T11:03:18Z</dcterms:modified>
</cp:coreProperties>
</file>